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AB5F7223-BB03-4794-953F-66819D232F2F}"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6273B5A0-77C8-45F7-9455-CFECBDA6BF5F}"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60CC181D-071B-4DB1-AED0-8500BB13A98B}"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672F5929-F9D8-4B56-ABCB-3B47F92943F0}"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DDB2A93B-D3FB-4BCF-A441-A2AF0FD1BF04}"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7FA1ACAD-7049-4460-B3F2-BC1B79456297}"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FB541BE6-F812-4B68-9E27-C7308CF79812}"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01C6705-87EB-44E4-A369-9C2DB002ED24}"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B0CD2A84-7DF2-4CBA-AF25-640530D33AFD}"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CEAAF35-0886-4C70-8D7E-0F5A999FE57E}"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A99C2B9-19A8-4BA6-9ACA-EBE796989E7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F8E7FCE-0020-4946-AFA4-75CBC8C40658}"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IN" sz="1200" b="0" strike="noStrike" spc="-1">
              <a:latin typeface="Times New Roman"/>
            </a:endParaRPr>
          </a:p>
        </p:txBody>
      </p:sp>
      <p:sp>
        <p:nvSpPr>
          <p:cNvPr id="6"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ECE5D526-ABAA-4DCF-86C2-697A7D1EDDFF}" type="slidenum">
              <a:rPr lang="en-US" sz="1200" b="0" strike="noStrike" spc="-1">
                <a:solidFill>
                  <a:srgbClr val="8B8B8B"/>
                </a:solidFill>
                <a:latin typeface="Calibri"/>
              </a:rPr>
              <a:t>‹#›</a:t>
            </a:fld>
            <a:endParaRPr lang="en-IN" sz="1200" b="0" strike="noStrike" spc="-1">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53371"/>
            </a:gs>
            <a:gs pos="100000">
              <a:srgbClr val="4874B0"/>
            </a:gs>
          </a:gsLst>
          <a:lin ang="13500000"/>
        </a:gradFill>
        <a:effectLst/>
      </p:bgPr>
    </p:bg>
    <p:spTree>
      <p:nvGrpSpPr>
        <p:cNvPr id="1" name=""/>
        <p:cNvGrpSpPr/>
        <p:nvPr/>
      </p:nvGrpSpPr>
      <p:grpSpPr>
        <a:xfrm>
          <a:off x="0" y="0"/>
          <a:ext cx="0" cy="0"/>
          <a:chOff x="0" y="0"/>
          <a:chExt cx="0" cy="0"/>
        </a:xfrm>
      </p:grpSpPr>
      <p:sp>
        <p:nvSpPr>
          <p:cNvPr id="41" name="Freeform 2"/>
          <p:cNvSpPr/>
          <p:nvPr/>
        </p:nvSpPr>
        <p:spPr>
          <a:xfrm>
            <a:off x="6635520" y="6637680"/>
            <a:ext cx="8571960" cy="4043160"/>
          </a:xfrm>
          <a:custGeom>
            <a:avLst/>
            <a:gdLst/>
            <a:ahLst/>
            <a:cxnLst/>
            <a:rect l="l" t="t" r="r" b="b"/>
            <a:pathLst>
              <a:path w="8572348" h="4043501">
                <a:moveTo>
                  <a:pt x="0" y="0"/>
                </a:moveTo>
                <a:lnTo>
                  <a:pt x="8572348" y="0"/>
                </a:lnTo>
                <a:lnTo>
                  <a:pt x="8572348" y="4043501"/>
                </a:lnTo>
                <a:lnTo>
                  <a:pt x="0" y="4043501"/>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42" name="Freeform 3"/>
          <p:cNvSpPr/>
          <p:nvPr/>
        </p:nvSpPr>
        <p:spPr>
          <a:xfrm>
            <a:off x="14081400" y="1028880"/>
            <a:ext cx="4282200" cy="8229240"/>
          </a:xfrm>
          <a:custGeom>
            <a:avLst/>
            <a:gdLst/>
            <a:ahLst/>
            <a:cxnLst/>
            <a:rect l="l" t="t" r="r" b="b"/>
            <a:pathLst>
              <a:path w="4282420" h="8229600">
                <a:moveTo>
                  <a:pt x="0" y="0"/>
                </a:moveTo>
                <a:lnTo>
                  <a:pt x="4282420" y="0"/>
                </a:lnTo>
                <a:lnTo>
                  <a:pt x="4282420" y="8229600"/>
                </a:lnTo>
                <a:lnTo>
                  <a:pt x="0" y="822960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43" name="Freeform 4"/>
          <p:cNvSpPr/>
          <p:nvPr/>
        </p:nvSpPr>
        <p:spPr>
          <a:xfrm flipH="1">
            <a:off x="-720" y="1028880"/>
            <a:ext cx="4282200" cy="822924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44" name="Freeform 5"/>
          <p:cNvSpPr/>
          <p:nvPr/>
        </p:nvSpPr>
        <p:spPr>
          <a:xfrm>
            <a:off x="12848040" y="6756840"/>
            <a:ext cx="8571960" cy="4043160"/>
          </a:xfrm>
          <a:custGeom>
            <a:avLst/>
            <a:gdLst/>
            <a:ahLst/>
            <a:cxnLst/>
            <a:rect l="l" t="t" r="r" b="b"/>
            <a:pathLst>
              <a:path w="8572348" h="4043501">
                <a:moveTo>
                  <a:pt x="0" y="0"/>
                </a:moveTo>
                <a:lnTo>
                  <a:pt x="8572348" y="0"/>
                </a:lnTo>
                <a:lnTo>
                  <a:pt x="8572348" y="4043501"/>
                </a:lnTo>
                <a:lnTo>
                  <a:pt x="0" y="4043501"/>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45" name="TextBox 6"/>
          <p:cNvSpPr/>
          <p:nvPr/>
        </p:nvSpPr>
        <p:spPr>
          <a:xfrm>
            <a:off x="4672800" y="5482440"/>
            <a:ext cx="8231400" cy="606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771"/>
              </a:lnSpc>
              <a:buNone/>
            </a:pPr>
            <a:r>
              <a:rPr lang="en-US" sz="3820" b="0" strike="noStrike" spc="378">
                <a:solidFill>
                  <a:srgbClr val="6CE5E8"/>
                </a:solidFill>
                <a:latin typeface="Times New Roman"/>
                <a:ea typeface="Times New Roman"/>
              </a:rPr>
              <a:t>Client: IT OFFICE, IIIT-H</a:t>
            </a:r>
            <a:endParaRPr lang="en-IN" sz="3820" b="0" strike="noStrike" spc="-1">
              <a:latin typeface="Arial"/>
            </a:endParaRPr>
          </a:p>
        </p:txBody>
      </p:sp>
      <p:sp>
        <p:nvSpPr>
          <p:cNvPr id="46" name="Freeform 7"/>
          <p:cNvSpPr/>
          <p:nvPr/>
        </p:nvSpPr>
        <p:spPr>
          <a:xfrm>
            <a:off x="-180000" y="6660000"/>
            <a:ext cx="8571960" cy="4043160"/>
          </a:xfrm>
          <a:custGeom>
            <a:avLst/>
            <a:gdLst/>
            <a:ahLst/>
            <a:cxnLst/>
            <a:rect l="l" t="t" r="r" b="b"/>
            <a:pathLst>
              <a:path w="8572348" h="4043501">
                <a:moveTo>
                  <a:pt x="0" y="0"/>
                </a:moveTo>
                <a:lnTo>
                  <a:pt x="8572348" y="0"/>
                </a:lnTo>
                <a:lnTo>
                  <a:pt x="8572348" y="4043501"/>
                </a:lnTo>
                <a:lnTo>
                  <a:pt x="0" y="4043501"/>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47" name="Freeform 8"/>
          <p:cNvSpPr/>
          <p:nvPr/>
        </p:nvSpPr>
        <p:spPr>
          <a:xfrm>
            <a:off x="6653160" y="721440"/>
            <a:ext cx="4270680" cy="2157480"/>
          </a:xfrm>
          <a:custGeom>
            <a:avLst/>
            <a:gdLst/>
            <a:ahLst/>
            <a:cxnLst/>
            <a:rect l="l" t="t" r="r" b="b"/>
            <a:pathLst>
              <a:path w="4270881" h="2157846">
                <a:moveTo>
                  <a:pt x="0" y="0"/>
                </a:moveTo>
                <a:lnTo>
                  <a:pt x="4270881" y="0"/>
                </a:lnTo>
                <a:lnTo>
                  <a:pt x="4270881" y="2157846"/>
                </a:lnTo>
                <a:lnTo>
                  <a:pt x="0" y="2157846"/>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48" name="TextBox 9"/>
          <p:cNvSpPr/>
          <p:nvPr/>
        </p:nvSpPr>
        <p:spPr>
          <a:xfrm>
            <a:off x="1269000" y="2317680"/>
            <a:ext cx="15310440" cy="2872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1307"/>
              </a:lnSpc>
              <a:buNone/>
            </a:pPr>
            <a:endParaRPr lang="en-IN" sz="1800" b="0" strike="noStrike" spc="-1">
              <a:latin typeface="Arial"/>
            </a:endParaRPr>
          </a:p>
          <a:p>
            <a:pPr algn="ctr">
              <a:lnSpc>
                <a:spcPts val="11307"/>
              </a:lnSpc>
              <a:buNone/>
            </a:pPr>
            <a:r>
              <a:rPr lang="en-US" sz="10670" b="1" strike="noStrike" spc="1064">
                <a:solidFill>
                  <a:srgbClr val="FFFFFF"/>
                </a:solidFill>
                <a:latin typeface="Times New Roman Bold"/>
                <a:ea typeface="Times New Roman Bold"/>
              </a:rPr>
              <a:t>INTRANET</a:t>
            </a:r>
            <a:endParaRPr lang="en-IN" sz="10670" b="0" strike="noStrike" spc="-1">
              <a:latin typeface="Arial"/>
            </a:endParaRPr>
          </a:p>
        </p:txBody>
      </p:sp>
      <p:sp>
        <p:nvSpPr>
          <p:cNvPr id="49" name="TextBox 10"/>
          <p:cNvSpPr/>
          <p:nvPr/>
        </p:nvSpPr>
        <p:spPr>
          <a:xfrm>
            <a:off x="4808520" y="7920000"/>
            <a:ext cx="8231400" cy="1212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771"/>
              </a:lnSpc>
              <a:buNone/>
            </a:pPr>
            <a:r>
              <a:rPr lang="en-US" sz="3820" b="1" strike="noStrike" spc="378">
                <a:solidFill>
                  <a:srgbClr val="FFFFFF"/>
                </a:solidFill>
                <a:latin typeface="Times New Roman Bold"/>
                <a:ea typeface="Times New Roman Bold"/>
              </a:rPr>
              <a:t>TEAM 25</a:t>
            </a:r>
            <a:endParaRPr lang="en-IN" sz="3820" b="0" strike="noStrike" spc="-1">
              <a:latin typeface="Arial"/>
            </a:endParaRPr>
          </a:p>
          <a:p>
            <a:pPr algn="ctr">
              <a:lnSpc>
                <a:spcPts val="4771"/>
              </a:lnSpc>
              <a:buNone/>
            </a:pPr>
            <a:endParaRPr lang="en-IN" sz="3820" b="0" strike="noStrike" spc="-1">
              <a:latin typeface="Arial"/>
            </a:endParaRPr>
          </a:p>
        </p:txBody>
      </p:sp>
      <p:sp>
        <p:nvSpPr>
          <p:cNvPr id="50" name="TextBox 11"/>
          <p:cNvSpPr/>
          <p:nvPr/>
        </p:nvSpPr>
        <p:spPr>
          <a:xfrm>
            <a:off x="273600" y="8640000"/>
            <a:ext cx="18014400" cy="1066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201"/>
              </a:lnSpc>
              <a:buNone/>
            </a:pPr>
            <a:r>
              <a:rPr lang="en-US" sz="3000" b="1" strike="noStrike" spc="-1">
                <a:solidFill>
                  <a:srgbClr val="FFFFFF"/>
                </a:solidFill>
                <a:latin typeface="Times New Roman Bold"/>
                <a:ea typeface="Times New Roman Bold"/>
              </a:rPr>
              <a:t>Aviral Malhotra          Nilanjana De           Shravani K.             Siddharth Mago            Vanshika Ahlawat</a:t>
            </a:r>
            <a:endParaRPr lang="en-IN" sz="3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053371"/>
            </a:gs>
            <a:gs pos="100000">
              <a:srgbClr val="4874B0"/>
            </a:gs>
          </a:gsLst>
          <a:lin ang="13500000"/>
        </a:gradFill>
        <a:effectLst/>
      </p:bgPr>
    </p:bg>
    <p:spTree>
      <p:nvGrpSpPr>
        <p:cNvPr id="1" name=""/>
        <p:cNvGrpSpPr/>
        <p:nvPr/>
      </p:nvGrpSpPr>
      <p:grpSpPr>
        <a:xfrm>
          <a:off x="0" y="0"/>
          <a:ext cx="0" cy="0"/>
          <a:chOff x="0" y="0"/>
          <a:chExt cx="0" cy="0"/>
        </a:xfrm>
      </p:grpSpPr>
      <p:pic>
        <p:nvPicPr>
          <p:cNvPr id="175" name="Picture 2"/>
          <p:cNvPicPr/>
          <p:nvPr/>
        </p:nvPicPr>
        <p:blipFill>
          <a:blip r:embed="rId2"/>
          <a:stretch/>
        </p:blipFill>
        <p:spPr>
          <a:xfrm>
            <a:off x="4640760" y="2069280"/>
            <a:ext cx="9024840" cy="7419600"/>
          </a:xfrm>
          <a:prstGeom prst="rect">
            <a:avLst/>
          </a:prstGeom>
          <a:ln w="0">
            <a:noFill/>
          </a:ln>
        </p:spPr>
      </p:pic>
      <p:sp>
        <p:nvSpPr>
          <p:cNvPr id="176" name="Freeform 3"/>
          <p:cNvSpPr/>
          <p:nvPr/>
        </p:nvSpPr>
        <p:spPr>
          <a:xfrm>
            <a:off x="10832760" y="3545280"/>
            <a:ext cx="2094840" cy="591480"/>
          </a:xfrm>
          <a:custGeom>
            <a:avLst/>
            <a:gdLst/>
            <a:ahLst/>
            <a:cxnLst/>
            <a:rect l="l" t="t" r="r" b="b"/>
            <a:pathLst>
              <a:path w="2095134" h="591875">
                <a:moveTo>
                  <a:pt x="0" y="0"/>
                </a:moveTo>
                <a:lnTo>
                  <a:pt x="2095134" y="0"/>
                </a:lnTo>
                <a:lnTo>
                  <a:pt x="2095134" y="591876"/>
                </a:lnTo>
                <a:lnTo>
                  <a:pt x="0" y="591876"/>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77" name="Freeform 4"/>
          <p:cNvSpPr/>
          <p:nvPr/>
        </p:nvSpPr>
        <p:spPr>
          <a:xfrm rot="531600">
            <a:off x="11339280" y="7370280"/>
            <a:ext cx="2094840" cy="591480"/>
          </a:xfrm>
          <a:custGeom>
            <a:avLst/>
            <a:gdLst/>
            <a:ahLst/>
            <a:cxnLst/>
            <a:rect l="l" t="t" r="r" b="b"/>
            <a:pathLst>
              <a:path w="2095134" h="591875">
                <a:moveTo>
                  <a:pt x="0" y="0"/>
                </a:moveTo>
                <a:lnTo>
                  <a:pt x="2095135" y="0"/>
                </a:lnTo>
                <a:lnTo>
                  <a:pt x="2095135" y="591875"/>
                </a:lnTo>
                <a:lnTo>
                  <a:pt x="0" y="591875"/>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78" name="Freeform 5"/>
          <p:cNvSpPr/>
          <p:nvPr/>
        </p:nvSpPr>
        <p:spPr>
          <a:xfrm flipH="1">
            <a:off x="6868080" y="8859600"/>
            <a:ext cx="2094840" cy="591480"/>
          </a:xfrm>
          <a:custGeom>
            <a:avLst/>
            <a:gdLst/>
            <a:ahLst/>
            <a:cxnLst/>
            <a:rect l="l" t="t" r="r" b="b"/>
            <a:pathLst>
              <a:path w="2095134" h="591875">
                <a:moveTo>
                  <a:pt x="2095135" y="0"/>
                </a:moveTo>
                <a:lnTo>
                  <a:pt x="0" y="0"/>
                </a:lnTo>
                <a:lnTo>
                  <a:pt x="0" y="591875"/>
                </a:lnTo>
                <a:lnTo>
                  <a:pt x="2095135" y="591875"/>
                </a:lnTo>
                <a:lnTo>
                  <a:pt x="2095135"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79" name="Freeform 6"/>
          <p:cNvSpPr/>
          <p:nvPr/>
        </p:nvSpPr>
        <p:spPr>
          <a:xfrm flipH="1">
            <a:off x="3584880" y="6477480"/>
            <a:ext cx="2094840" cy="591480"/>
          </a:xfrm>
          <a:custGeom>
            <a:avLst/>
            <a:gdLst/>
            <a:ahLst/>
            <a:cxnLst/>
            <a:rect l="l" t="t" r="r" b="b"/>
            <a:pathLst>
              <a:path w="2095134" h="591875">
                <a:moveTo>
                  <a:pt x="2095134" y="0"/>
                </a:moveTo>
                <a:lnTo>
                  <a:pt x="0" y="0"/>
                </a:lnTo>
                <a:lnTo>
                  <a:pt x="0" y="591876"/>
                </a:lnTo>
                <a:lnTo>
                  <a:pt x="2095134" y="591876"/>
                </a:lnTo>
                <a:lnTo>
                  <a:pt x="2095134"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80" name="Freeform 7"/>
          <p:cNvSpPr/>
          <p:nvPr/>
        </p:nvSpPr>
        <p:spPr>
          <a:xfrm rot="21114600" flipH="1">
            <a:off x="5157360" y="3586680"/>
            <a:ext cx="2094840" cy="563760"/>
          </a:xfrm>
          <a:custGeom>
            <a:avLst/>
            <a:gdLst/>
            <a:ahLst/>
            <a:cxnLst/>
            <a:rect l="l" t="t" r="r" b="b"/>
            <a:pathLst>
              <a:path w="2095134" h="591875">
                <a:moveTo>
                  <a:pt x="2095134" y="0"/>
                </a:moveTo>
                <a:lnTo>
                  <a:pt x="0" y="0"/>
                </a:lnTo>
                <a:lnTo>
                  <a:pt x="0" y="591876"/>
                </a:lnTo>
                <a:lnTo>
                  <a:pt x="2095134" y="591876"/>
                </a:lnTo>
                <a:lnTo>
                  <a:pt x="2095134"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81" name="Freeform 8"/>
          <p:cNvSpPr/>
          <p:nvPr/>
        </p:nvSpPr>
        <p:spPr>
          <a:xfrm>
            <a:off x="16537320" y="-1299960"/>
            <a:ext cx="2890800" cy="5555520"/>
          </a:xfrm>
          <a:custGeom>
            <a:avLst/>
            <a:gdLst/>
            <a:ahLst/>
            <a:cxnLst/>
            <a:rect l="l" t="t" r="r" b="b"/>
            <a:pathLst>
              <a:path w="2891099" h="5555874">
                <a:moveTo>
                  <a:pt x="0" y="0"/>
                </a:moveTo>
                <a:lnTo>
                  <a:pt x="2891098" y="0"/>
                </a:lnTo>
                <a:lnTo>
                  <a:pt x="2891098" y="5555873"/>
                </a:lnTo>
                <a:lnTo>
                  <a:pt x="0" y="5555873"/>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182" name="TextBox 9"/>
          <p:cNvSpPr/>
          <p:nvPr/>
        </p:nvSpPr>
        <p:spPr>
          <a:xfrm>
            <a:off x="1750680" y="962640"/>
            <a:ext cx="14786640" cy="1099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8654"/>
              </a:lnSpc>
              <a:buNone/>
            </a:pPr>
            <a:r>
              <a:rPr lang="en-US" sz="8160" b="0" strike="noStrike" spc="814">
                <a:solidFill>
                  <a:srgbClr val="FFFFFF"/>
                </a:solidFill>
                <a:latin typeface="League Spartan"/>
                <a:ea typeface="League Spartan"/>
              </a:rPr>
              <a:t>CONTRIBUTIONS</a:t>
            </a:r>
            <a:endParaRPr lang="en-IN" sz="8160" b="0" strike="noStrike" spc="-1">
              <a:latin typeface="Arial"/>
            </a:endParaRPr>
          </a:p>
        </p:txBody>
      </p:sp>
      <p:sp>
        <p:nvSpPr>
          <p:cNvPr id="183" name="Freeform 10"/>
          <p:cNvSpPr/>
          <p:nvPr/>
        </p:nvSpPr>
        <p:spPr>
          <a:xfrm flipH="1">
            <a:off x="-1140480" y="-819360"/>
            <a:ext cx="2890800" cy="5555520"/>
          </a:xfrm>
          <a:custGeom>
            <a:avLst/>
            <a:gdLst/>
            <a:ahLst/>
            <a:cxnLst/>
            <a:rect l="l" t="t" r="r" b="b"/>
            <a:pathLst>
              <a:path w="2891099" h="5555874">
                <a:moveTo>
                  <a:pt x="2891098" y="0"/>
                </a:moveTo>
                <a:lnTo>
                  <a:pt x="0" y="0"/>
                </a:lnTo>
                <a:lnTo>
                  <a:pt x="0" y="5555874"/>
                </a:lnTo>
                <a:lnTo>
                  <a:pt x="2891098" y="5555874"/>
                </a:lnTo>
                <a:lnTo>
                  <a:pt x="2891098"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184" name="TextBox 11"/>
          <p:cNvSpPr/>
          <p:nvPr/>
        </p:nvSpPr>
        <p:spPr>
          <a:xfrm>
            <a:off x="13179960" y="2761560"/>
            <a:ext cx="4078800" cy="184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447120" lvl="1" indent="-223560">
              <a:lnSpc>
                <a:spcPts val="2900"/>
              </a:lnSpc>
              <a:buClr>
                <a:srgbClr val="FFFFFF"/>
              </a:buClr>
              <a:buFont typeface="Arial"/>
              <a:buChar char="•"/>
            </a:pPr>
            <a:r>
              <a:rPr lang="en-US" sz="2070" b="0" strike="noStrike" spc="-1">
                <a:solidFill>
                  <a:srgbClr val="FFFFFF"/>
                </a:solidFill>
                <a:latin typeface="arial"/>
                <a:ea typeface="arial"/>
              </a:rPr>
              <a:t>Design draft</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Front-end coding of pages using react</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Unit testing for each module(page) </a:t>
            </a:r>
            <a:endParaRPr lang="en-IN" sz="2070" b="0" strike="noStrike" spc="-1">
              <a:latin typeface="Arial"/>
            </a:endParaRPr>
          </a:p>
        </p:txBody>
      </p:sp>
      <p:sp>
        <p:nvSpPr>
          <p:cNvPr id="185" name="TextBox 12"/>
          <p:cNvSpPr/>
          <p:nvPr/>
        </p:nvSpPr>
        <p:spPr>
          <a:xfrm>
            <a:off x="13179960" y="5547600"/>
            <a:ext cx="4078800" cy="1841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447120" lvl="1" indent="-223560">
              <a:lnSpc>
                <a:spcPts val="2900"/>
              </a:lnSpc>
              <a:buClr>
                <a:srgbClr val="FFFFFF"/>
              </a:buClr>
              <a:buFont typeface="Arial"/>
              <a:buChar char="•"/>
            </a:pPr>
            <a:r>
              <a:rPr lang="en-US" sz="2070" b="0" strike="noStrike" spc="-1">
                <a:solidFill>
                  <a:srgbClr val="FFFFFF"/>
                </a:solidFill>
                <a:latin typeface="arial"/>
                <a:ea typeface="arial"/>
              </a:rPr>
              <a:t>Design draft</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Designing individual pages</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Designing different user views</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Changing design until client is satisfied</a:t>
            </a:r>
            <a:endParaRPr lang="en-IN" sz="2070" b="0" strike="noStrike" spc="-1">
              <a:latin typeface="Arial"/>
            </a:endParaRPr>
          </a:p>
        </p:txBody>
      </p:sp>
      <p:sp>
        <p:nvSpPr>
          <p:cNvPr id="186" name="TextBox 13"/>
          <p:cNvSpPr/>
          <p:nvPr/>
        </p:nvSpPr>
        <p:spPr>
          <a:xfrm>
            <a:off x="3286080" y="7446600"/>
            <a:ext cx="4078800" cy="2209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447120" lvl="1" indent="-223560">
              <a:lnSpc>
                <a:spcPts val="2900"/>
              </a:lnSpc>
              <a:buClr>
                <a:srgbClr val="FFFFFF"/>
              </a:buClr>
              <a:buFont typeface="Arial"/>
              <a:buChar char="•"/>
            </a:pPr>
            <a:r>
              <a:rPr lang="en-US" sz="2070" b="0" strike="noStrike" spc="-1">
                <a:solidFill>
                  <a:srgbClr val="FFFFFF"/>
                </a:solidFill>
                <a:latin typeface="arial"/>
                <a:ea typeface="arial"/>
              </a:rPr>
              <a:t>Design draft</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Final Integration of different modules(pages)</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Testing after integration of different phases</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Documentation</a:t>
            </a:r>
            <a:endParaRPr lang="en-IN" sz="2070" b="0" strike="noStrike" spc="-1">
              <a:latin typeface="Arial"/>
            </a:endParaRPr>
          </a:p>
        </p:txBody>
      </p:sp>
      <p:sp>
        <p:nvSpPr>
          <p:cNvPr id="187" name="TextBox 14"/>
          <p:cNvSpPr/>
          <p:nvPr/>
        </p:nvSpPr>
        <p:spPr>
          <a:xfrm>
            <a:off x="1080000" y="4860000"/>
            <a:ext cx="4078800" cy="184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447120" lvl="1" indent="-223560">
              <a:lnSpc>
                <a:spcPts val="2900"/>
              </a:lnSpc>
              <a:buClr>
                <a:srgbClr val="FFFFFF"/>
              </a:buClr>
              <a:buFont typeface="Arial"/>
              <a:buChar char="•"/>
            </a:pPr>
            <a:r>
              <a:rPr lang="en-US" sz="2070" b="0" strike="noStrike" spc="-1">
                <a:solidFill>
                  <a:srgbClr val="FFFFFF"/>
                </a:solidFill>
                <a:latin typeface="arial"/>
                <a:ea typeface="arial"/>
              </a:rPr>
              <a:t>Designing individual pages</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Prototype modeling</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Designing different user views</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Requirement analysis</a:t>
            </a:r>
            <a:endParaRPr lang="en-IN" sz="2070" b="0" strike="noStrike" spc="-1">
              <a:latin typeface="Arial"/>
            </a:endParaRPr>
          </a:p>
          <a:p>
            <a:pPr>
              <a:lnSpc>
                <a:spcPts val="2900"/>
              </a:lnSpc>
              <a:buNone/>
            </a:pPr>
            <a:r>
              <a:rPr lang="en-US" sz="2070" b="0" strike="noStrike" spc="-1">
                <a:solidFill>
                  <a:srgbClr val="FFFFFF"/>
                </a:solidFill>
                <a:latin typeface="arial"/>
                <a:ea typeface="arial"/>
              </a:rPr>
              <a:t> </a:t>
            </a:r>
            <a:endParaRPr lang="en-IN" sz="2070" b="0" strike="noStrike" spc="-1">
              <a:latin typeface="Arial"/>
            </a:endParaRPr>
          </a:p>
        </p:txBody>
      </p:sp>
      <p:sp>
        <p:nvSpPr>
          <p:cNvPr id="188" name="TextBox 15"/>
          <p:cNvSpPr/>
          <p:nvPr/>
        </p:nvSpPr>
        <p:spPr>
          <a:xfrm>
            <a:off x="1772640" y="2160000"/>
            <a:ext cx="4078800" cy="184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447120" lvl="1" indent="-223560">
              <a:lnSpc>
                <a:spcPts val="2900"/>
              </a:lnSpc>
              <a:buClr>
                <a:srgbClr val="FFFFFF"/>
              </a:buClr>
              <a:buFont typeface="Arial"/>
              <a:buChar char="•"/>
            </a:pP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Requirement gathering from client</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Incorporating Client feedback</a:t>
            </a:r>
            <a:endParaRPr lang="en-IN" sz="2070" b="0" strike="noStrike" spc="-1">
              <a:latin typeface="Arial"/>
            </a:endParaRPr>
          </a:p>
          <a:p>
            <a:pPr marL="447120" lvl="1" indent="-223560">
              <a:lnSpc>
                <a:spcPts val="2900"/>
              </a:lnSpc>
              <a:buClr>
                <a:srgbClr val="FFFFFF"/>
              </a:buClr>
              <a:buFont typeface="Arial"/>
              <a:buChar char="•"/>
            </a:pPr>
            <a:r>
              <a:rPr lang="en-US" sz="2070" b="0" strike="noStrike" spc="-1">
                <a:solidFill>
                  <a:srgbClr val="FFFFFF"/>
                </a:solidFill>
                <a:latin typeface="arial"/>
                <a:ea typeface="arial"/>
              </a:rPr>
              <a:t>Initial design proposal</a:t>
            </a:r>
            <a:endParaRPr lang="en-IN" sz="207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53371"/>
            </a:gs>
            <a:gs pos="100000">
              <a:srgbClr val="4874B0"/>
            </a:gs>
          </a:gsLst>
          <a:lin ang="13500000"/>
        </a:gradFill>
        <a:effectLst/>
      </p:bgPr>
    </p:bg>
    <p:spTree>
      <p:nvGrpSpPr>
        <p:cNvPr id="1" name=""/>
        <p:cNvGrpSpPr/>
        <p:nvPr/>
      </p:nvGrpSpPr>
      <p:grpSpPr>
        <a:xfrm>
          <a:off x="0" y="0"/>
          <a:ext cx="0" cy="0"/>
          <a:chOff x="0" y="0"/>
          <a:chExt cx="0" cy="0"/>
        </a:xfrm>
      </p:grpSpPr>
      <p:sp>
        <p:nvSpPr>
          <p:cNvPr id="189" name="Freeform 2"/>
          <p:cNvSpPr/>
          <p:nvPr/>
        </p:nvSpPr>
        <p:spPr>
          <a:xfrm>
            <a:off x="6635520" y="6637680"/>
            <a:ext cx="8571960" cy="4043160"/>
          </a:xfrm>
          <a:custGeom>
            <a:avLst/>
            <a:gdLst/>
            <a:ahLst/>
            <a:cxnLst/>
            <a:rect l="l" t="t" r="r" b="b"/>
            <a:pathLst>
              <a:path w="8572348" h="4043501">
                <a:moveTo>
                  <a:pt x="0" y="0"/>
                </a:moveTo>
                <a:lnTo>
                  <a:pt x="8572348" y="0"/>
                </a:lnTo>
                <a:lnTo>
                  <a:pt x="8572348" y="4043501"/>
                </a:lnTo>
                <a:lnTo>
                  <a:pt x="0" y="4043501"/>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90" name="Freeform 3"/>
          <p:cNvSpPr/>
          <p:nvPr/>
        </p:nvSpPr>
        <p:spPr>
          <a:xfrm>
            <a:off x="14081400" y="1028880"/>
            <a:ext cx="4282200" cy="8229240"/>
          </a:xfrm>
          <a:custGeom>
            <a:avLst/>
            <a:gdLst/>
            <a:ahLst/>
            <a:cxnLst/>
            <a:rect l="l" t="t" r="r" b="b"/>
            <a:pathLst>
              <a:path w="4282420" h="8229600">
                <a:moveTo>
                  <a:pt x="0" y="0"/>
                </a:moveTo>
                <a:lnTo>
                  <a:pt x="4282420" y="0"/>
                </a:lnTo>
                <a:lnTo>
                  <a:pt x="4282420" y="8229600"/>
                </a:lnTo>
                <a:lnTo>
                  <a:pt x="0" y="822960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91" name="Freeform 4"/>
          <p:cNvSpPr/>
          <p:nvPr/>
        </p:nvSpPr>
        <p:spPr>
          <a:xfrm flipH="1">
            <a:off x="-720" y="1028880"/>
            <a:ext cx="4282200" cy="822924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92" name="TextBox 5"/>
          <p:cNvSpPr/>
          <p:nvPr/>
        </p:nvSpPr>
        <p:spPr>
          <a:xfrm>
            <a:off x="4628880" y="3858120"/>
            <a:ext cx="9030240" cy="3349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3184"/>
              </a:lnSpc>
              <a:buNone/>
            </a:pPr>
            <a:r>
              <a:rPr lang="en-US" sz="12440" b="0" strike="noStrike" spc="1242">
                <a:solidFill>
                  <a:srgbClr val="FFFFFF"/>
                </a:solidFill>
                <a:latin typeface="League Spartan"/>
                <a:ea typeface="League Spartan"/>
              </a:rPr>
              <a:t>THANK YOU</a:t>
            </a:r>
            <a:endParaRPr lang="en-IN" sz="12440" b="0" strike="noStrike" spc="-1">
              <a:latin typeface="Arial"/>
            </a:endParaRPr>
          </a:p>
        </p:txBody>
      </p:sp>
      <p:sp>
        <p:nvSpPr>
          <p:cNvPr id="193" name="Freeform 6"/>
          <p:cNvSpPr/>
          <p:nvPr/>
        </p:nvSpPr>
        <p:spPr>
          <a:xfrm>
            <a:off x="0" y="6637680"/>
            <a:ext cx="8571960" cy="4043160"/>
          </a:xfrm>
          <a:custGeom>
            <a:avLst/>
            <a:gdLst/>
            <a:ahLst/>
            <a:cxnLst/>
            <a:rect l="l" t="t" r="r" b="b"/>
            <a:pathLst>
              <a:path w="8572348" h="4043501">
                <a:moveTo>
                  <a:pt x="0" y="0"/>
                </a:moveTo>
                <a:lnTo>
                  <a:pt x="8572348" y="0"/>
                </a:lnTo>
                <a:lnTo>
                  <a:pt x="8572348" y="4043501"/>
                </a:lnTo>
                <a:lnTo>
                  <a:pt x="0" y="4043501"/>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94" name="Freeform 7"/>
          <p:cNvSpPr/>
          <p:nvPr/>
        </p:nvSpPr>
        <p:spPr>
          <a:xfrm>
            <a:off x="13270680" y="6637680"/>
            <a:ext cx="8571960" cy="4043160"/>
          </a:xfrm>
          <a:custGeom>
            <a:avLst/>
            <a:gdLst/>
            <a:ahLst/>
            <a:cxnLst/>
            <a:rect l="l" t="t" r="r" b="b"/>
            <a:pathLst>
              <a:path w="8572348" h="4043501">
                <a:moveTo>
                  <a:pt x="0" y="0"/>
                </a:moveTo>
                <a:lnTo>
                  <a:pt x="8572348" y="0"/>
                </a:lnTo>
                <a:lnTo>
                  <a:pt x="8572348" y="4043501"/>
                </a:lnTo>
                <a:lnTo>
                  <a:pt x="0" y="4043501"/>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95" name="TextBox 8"/>
          <p:cNvSpPr/>
          <p:nvPr/>
        </p:nvSpPr>
        <p:spPr>
          <a:xfrm>
            <a:off x="362520" y="7447320"/>
            <a:ext cx="17925120" cy="2773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279"/>
              </a:lnSpc>
              <a:buNone/>
            </a:pPr>
            <a:r>
              <a:rPr lang="en-US" sz="5200" b="1" strike="noStrike" spc="-1">
                <a:solidFill>
                  <a:srgbClr val="FFFFFF"/>
                </a:solidFill>
                <a:latin typeface="Canva Sans Bold"/>
                <a:ea typeface="Canva Sans Bold"/>
              </a:rPr>
              <a:t>We would like to answer any questions if you have any :)</a:t>
            </a:r>
            <a:endParaRPr lang="en-IN" sz="5200" b="0" strike="noStrike" spc="-1">
              <a:latin typeface="Arial"/>
            </a:endParaRPr>
          </a:p>
          <a:p>
            <a:pPr algn="ctr">
              <a:lnSpc>
                <a:spcPts val="7279"/>
              </a:lnSpc>
              <a:buNone/>
            </a:pPr>
            <a:endParaRPr lang="en-IN" sz="5200" b="0" strike="noStrike" spc="-1">
              <a:latin typeface="Arial"/>
            </a:endParaRPr>
          </a:p>
        </p:txBody>
      </p:sp>
      <p:sp>
        <p:nvSpPr>
          <p:cNvPr id="196" name="Freeform 9"/>
          <p:cNvSpPr/>
          <p:nvPr/>
        </p:nvSpPr>
        <p:spPr>
          <a:xfrm>
            <a:off x="7875360" y="1670040"/>
            <a:ext cx="2768040" cy="1398240"/>
          </a:xfrm>
          <a:custGeom>
            <a:avLst/>
            <a:gdLst/>
            <a:ahLst/>
            <a:cxnLst/>
            <a:rect l="l" t="t" r="r" b="b"/>
            <a:pathLst>
              <a:path w="2768267" h="1398656">
                <a:moveTo>
                  <a:pt x="0" y="0"/>
                </a:moveTo>
                <a:lnTo>
                  <a:pt x="2768267" y="0"/>
                </a:lnTo>
                <a:lnTo>
                  <a:pt x="2768267" y="1398656"/>
                </a:lnTo>
                <a:lnTo>
                  <a:pt x="0" y="1398656"/>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053371"/>
            </a:gs>
            <a:gs pos="100000">
              <a:srgbClr val="4874B0"/>
            </a:gs>
          </a:gsLst>
          <a:lin ang="13500000"/>
        </a:gradFill>
        <a:effectLst/>
      </p:bgPr>
    </p:bg>
    <p:spTree>
      <p:nvGrpSpPr>
        <p:cNvPr id="1" name=""/>
        <p:cNvGrpSpPr/>
        <p:nvPr/>
      </p:nvGrpSpPr>
      <p:grpSpPr>
        <a:xfrm>
          <a:off x="0" y="0"/>
          <a:ext cx="0" cy="0"/>
          <a:chOff x="0" y="0"/>
          <a:chExt cx="0" cy="0"/>
        </a:xfrm>
      </p:grpSpPr>
      <p:sp>
        <p:nvSpPr>
          <p:cNvPr id="51" name="Freeform 2"/>
          <p:cNvSpPr/>
          <p:nvPr/>
        </p:nvSpPr>
        <p:spPr>
          <a:xfrm flipH="1">
            <a:off x="8787600" y="-316800"/>
            <a:ext cx="7886520" cy="10920240"/>
          </a:xfrm>
          <a:custGeom>
            <a:avLst/>
            <a:gdLst/>
            <a:ahLst/>
            <a:cxnLst/>
            <a:rect l="l" t="t" r="r" b="b"/>
            <a:pathLst>
              <a:path w="7886994" h="10920453">
                <a:moveTo>
                  <a:pt x="7886994" y="0"/>
                </a:moveTo>
                <a:lnTo>
                  <a:pt x="0" y="0"/>
                </a:lnTo>
                <a:lnTo>
                  <a:pt x="0" y="10920452"/>
                </a:lnTo>
                <a:lnTo>
                  <a:pt x="7886994" y="10920452"/>
                </a:lnTo>
                <a:lnTo>
                  <a:pt x="7886994"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grpSp>
        <p:nvGrpSpPr>
          <p:cNvPr id="52" name="Group 3"/>
          <p:cNvGrpSpPr/>
          <p:nvPr/>
        </p:nvGrpSpPr>
        <p:grpSpPr>
          <a:xfrm>
            <a:off x="194400" y="-180720"/>
            <a:ext cx="17898840" cy="10467360"/>
            <a:chOff x="194400" y="-180720"/>
            <a:chExt cx="17898840" cy="10467360"/>
          </a:xfrm>
        </p:grpSpPr>
        <p:sp>
          <p:nvSpPr>
            <p:cNvPr id="53" name="Freeform 4"/>
            <p:cNvSpPr/>
            <p:nvPr/>
          </p:nvSpPr>
          <p:spPr>
            <a:xfrm>
              <a:off x="194400" y="0"/>
              <a:ext cx="17898840" cy="10286640"/>
            </a:xfrm>
            <a:custGeom>
              <a:avLst/>
              <a:gdLst/>
              <a:ahLst/>
              <a:cxnLst/>
              <a:rect l="l" t="t" r="r" b="b"/>
              <a:pathLst>
                <a:path w="4714163" h="2709333">
                  <a:moveTo>
                    <a:pt x="0" y="0"/>
                  </a:moveTo>
                  <a:lnTo>
                    <a:pt x="4714163" y="0"/>
                  </a:lnTo>
                  <a:lnTo>
                    <a:pt x="4714163" y="2709333"/>
                  </a:lnTo>
                  <a:lnTo>
                    <a:pt x="0" y="2709333"/>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4" name="TextBox 5"/>
            <p:cNvSpPr/>
            <p:nvPr/>
          </p:nvSpPr>
          <p:spPr>
            <a:xfrm>
              <a:off x="194400" y="-180720"/>
              <a:ext cx="17898840" cy="10467360"/>
            </a:xfrm>
            <a:prstGeom prst="rect">
              <a:avLst/>
            </a:prstGeom>
            <a:noFill/>
            <a:ln w="0">
              <a:noFill/>
            </a:ln>
          </p:spPr>
          <p:style>
            <a:lnRef idx="0">
              <a:scrgbClr r="0" g="0" b="0"/>
            </a:lnRef>
            <a:fillRef idx="0">
              <a:scrgbClr r="0" g="0" b="0"/>
            </a:fillRef>
            <a:effectRef idx="0">
              <a:scrgbClr r="0" g="0" b="0"/>
            </a:effectRef>
            <a:fontRef idx="minor"/>
          </p:style>
        </p:sp>
      </p:grpSp>
      <p:sp>
        <p:nvSpPr>
          <p:cNvPr id="55" name="Freeform 6"/>
          <p:cNvSpPr/>
          <p:nvPr/>
        </p:nvSpPr>
        <p:spPr>
          <a:xfrm>
            <a:off x="-7200" y="7295400"/>
            <a:ext cx="6667200" cy="3144600"/>
          </a:xfrm>
          <a:custGeom>
            <a:avLst/>
            <a:gdLst/>
            <a:ahLst/>
            <a:cxnLst/>
            <a:rect l="l" t="t" r="r" b="b"/>
            <a:pathLst>
              <a:path w="6667707" h="3145099">
                <a:moveTo>
                  <a:pt x="0" y="0"/>
                </a:moveTo>
                <a:lnTo>
                  <a:pt x="6667707" y="0"/>
                </a:lnTo>
                <a:lnTo>
                  <a:pt x="6667707" y="3145099"/>
                </a:lnTo>
                <a:lnTo>
                  <a:pt x="0" y="3145099"/>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56" name="Freeform 7"/>
          <p:cNvSpPr/>
          <p:nvPr/>
        </p:nvSpPr>
        <p:spPr>
          <a:xfrm>
            <a:off x="6120000" y="6892560"/>
            <a:ext cx="7520760" cy="3547440"/>
          </a:xfrm>
          <a:custGeom>
            <a:avLst/>
            <a:gdLst/>
            <a:ahLst/>
            <a:cxnLst/>
            <a:rect l="l" t="t" r="r" b="b"/>
            <a:pathLst>
              <a:path w="7521180" h="3547674">
                <a:moveTo>
                  <a:pt x="0" y="0"/>
                </a:moveTo>
                <a:lnTo>
                  <a:pt x="7521179" y="0"/>
                </a:lnTo>
                <a:lnTo>
                  <a:pt x="7521179" y="3547674"/>
                </a:lnTo>
                <a:lnTo>
                  <a:pt x="0" y="3547674"/>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57" name="TextBox 8"/>
          <p:cNvSpPr/>
          <p:nvPr/>
        </p:nvSpPr>
        <p:spPr>
          <a:xfrm>
            <a:off x="1028880" y="522360"/>
            <a:ext cx="4856040" cy="1181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652"/>
              </a:lnSpc>
              <a:buNone/>
            </a:pPr>
            <a:r>
              <a:rPr lang="en-US" sz="3320" b="1" strike="noStrike" spc="-1">
                <a:solidFill>
                  <a:srgbClr val="194A8D"/>
                </a:solidFill>
                <a:latin typeface="Canva Sans Bold"/>
                <a:ea typeface="Canva Sans Bold"/>
              </a:rPr>
              <a:t>What was the need </a:t>
            </a:r>
            <a:endParaRPr lang="en-IN" sz="3320" b="0" strike="noStrike" spc="-1">
              <a:latin typeface="Arial"/>
            </a:endParaRPr>
          </a:p>
          <a:p>
            <a:pPr algn="ctr">
              <a:lnSpc>
                <a:spcPts val="4652"/>
              </a:lnSpc>
              <a:buNone/>
            </a:pPr>
            <a:r>
              <a:rPr lang="en-US" sz="3320" b="1" strike="noStrike" spc="-1">
                <a:solidFill>
                  <a:srgbClr val="194A8D"/>
                </a:solidFill>
                <a:latin typeface="Canva Sans Bold"/>
                <a:ea typeface="Canva Sans Bold"/>
              </a:rPr>
              <a:t>of a new Intranet?</a:t>
            </a:r>
            <a:endParaRPr lang="en-IN" sz="3320" b="0" strike="noStrike" spc="-1">
              <a:latin typeface="Arial"/>
            </a:endParaRPr>
          </a:p>
        </p:txBody>
      </p:sp>
      <p:sp>
        <p:nvSpPr>
          <p:cNvPr id="58" name="TextBox 9"/>
          <p:cNvSpPr/>
          <p:nvPr/>
        </p:nvSpPr>
        <p:spPr>
          <a:xfrm>
            <a:off x="11670840" y="971640"/>
            <a:ext cx="5464440" cy="1899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986"/>
              </a:lnSpc>
              <a:buNone/>
              <a:tabLst>
                <a:tab pos="0" algn="l"/>
              </a:tabLst>
            </a:pPr>
            <a:r>
              <a:rPr lang="en-US" sz="3559" b="1" strike="noStrike" spc="-1">
                <a:solidFill>
                  <a:srgbClr val="194A8D"/>
                </a:solidFill>
                <a:latin typeface="Canva Sans Bold"/>
                <a:ea typeface="Canva Sans Bold"/>
              </a:rPr>
              <a:t>What is the feasible </a:t>
            </a:r>
            <a:endParaRPr lang="en-IN" sz="3559" b="0" strike="noStrike" spc="-1">
              <a:latin typeface="Arial"/>
            </a:endParaRPr>
          </a:p>
          <a:p>
            <a:pPr algn="ctr">
              <a:lnSpc>
                <a:spcPts val="4986"/>
              </a:lnSpc>
              <a:buNone/>
              <a:tabLst>
                <a:tab pos="0" algn="l"/>
              </a:tabLst>
            </a:pPr>
            <a:r>
              <a:rPr lang="en-US" sz="3559" b="1" strike="noStrike" spc="-1">
                <a:solidFill>
                  <a:srgbClr val="194A8D"/>
                </a:solidFill>
                <a:latin typeface="Canva Sans Bold"/>
                <a:ea typeface="Canva Sans Bold"/>
              </a:rPr>
              <a:t>solution to these problems?</a:t>
            </a:r>
            <a:endParaRPr lang="en-IN" sz="3559" b="0" strike="noStrike" spc="-1">
              <a:latin typeface="Arial"/>
            </a:endParaRPr>
          </a:p>
        </p:txBody>
      </p:sp>
      <p:sp>
        <p:nvSpPr>
          <p:cNvPr id="59" name="TextBox 10"/>
          <p:cNvSpPr/>
          <p:nvPr/>
        </p:nvSpPr>
        <p:spPr>
          <a:xfrm>
            <a:off x="464040" y="4843800"/>
            <a:ext cx="6526800" cy="311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901"/>
              </a:lnSpc>
              <a:buNone/>
              <a:tabLst>
                <a:tab pos="0" algn="l"/>
              </a:tabLst>
            </a:pPr>
            <a:r>
              <a:rPr lang="en-US" sz="3500" b="1" strike="noStrike" spc="-1">
                <a:solidFill>
                  <a:srgbClr val="194A8D"/>
                </a:solidFill>
                <a:latin typeface="Canva Sans Bold"/>
                <a:ea typeface="Canva Sans Bold"/>
              </a:rPr>
              <a:t>Was rebuilding the entire website resourcefully efficient? Why not just work on the older Intranet?</a:t>
            </a:r>
            <a:endParaRPr lang="en-IN" sz="3500" b="0" strike="noStrike" spc="-1">
              <a:latin typeface="Arial"/>
            </a:endParaRPr>
          </a:p>
        </p:txBody>
      </p:sp>
      <p:sp>
        <p:nvSpPr>
          <p:cNvPr id="60" name="TextBox 11"/>
          <p:cNvSpPr/>
          <p:nvPr/>
        </p:nvSpPr>
        <p:spPr>
          <a:xfrm>
            <a:off x="10147680" y="4500000"/>
            <a:ext cx="6526800" cy="2559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5040"/>
              </a:lnSpc>
              <a:buNone/>
            </a:pPr>
            <a:r>
              <a:rPr lang="en-US" sz="3600" b="1" strike="noStrike" spc="-1">
                <a:solidFill>
                  <a:srgbClr val="194A8D"/>
                </a:solidFill>
                <a:latin typeface="Canva Sans Bold"/>
                <a:ea typeface="Canva Sans Bold"/>
              </a:rPr>
              <a:t>How to streamline user experience while at the same time keeping it simple and easy to use? </a:t>
            </a:r>
            <a:endParaRPr lang="en-IN" sz="3600" b="0" strike="noStrike" spc="-1">
              <a:latin typeface="Arial"/>
            </a:endParaRPr>
          </a:p>
        </p:txBody>
      </p:sp>
      <p:sp>
        <p:nvSpPr>
          <p:cNvPr id="61" name="Freeform 12"/>
          <p:cNvSpPr/>
          <p:nvPr/>
        </p:nvSpPr>
        <p:spPr>
          <a:xfrm>
            <a:off x="12780000" y="6892560"/>
            <a:ext cx="7520760" cy="3547440"/>
          </a:xfrm>
          <a:custGeom>
            <a:avLst/>
            <a:gdLst/>
            <a:ahLst/>
            <a:cxnLst/>
            <a:rect l="l" t="t" r="r" b="b"/>
            <a:pathLst>
              <a:path w="7521180" h="3547674">
                <a:moveTo>
                  <a:pt x="0" y="0"/>
                </a:moveTo>
                <a:lnTo>
                  <a:pt x="7521180" y="0"/>
                </a:lnTo>
                <a:lnTo>
                  <a:pt x="7521180" y="3547674"/>
                </a:lnTo>
                <a:lnTo>
                  <a:pt x="0" y="3547674"/>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62" name="TextBox 13"/>
          <p:cNvSpPr/>
          <p:nvPr/>
        </p:nvSpPr>
        <p:spPr>
          <a:xfrm>
            <a:off x="6406920" y="757800"/>
            <a:ext cx="3793680" cy="3231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241"/>
              </a:lnSpc>
              <a:buNone/>
            </a:pPr>
            <a:r>
              <a:rPr lang="en-US" sz="3030" b="1" strike="noStrike" spc="-1">
                <a:solidFill>
                  <a:srgbClr val="194A8D"/>
                </a:solidFill>
                <a:latin typeface="Canva Sans Bold"/>
                <a:ea typeface="Canva Sans Bold"/>
              </a:rPr>
              <a:t>Can we make intranet a one stop destination for all document management functionalities?</a:t>
            </a:r>
            <a:endParaRPr lang="en-IN" sz="303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additive="repl">
                                        <p:cTn id="7" dur="1000"/>
                                        <p:tgtEl>
                                          <p:spTgt spid="57"/>
                                        </p:tgtEl>
                                      </p:cBhvr>
                                    </p:animEffect>
                                    <p:anim calcmode="lin" valueType="num">
                                      <p:cBhvr additive="repl">
                                        <p:cTn id="8" dur="1000" fill="hold"/>
                                        <p:tgtEl>
                                          <p:spTgt spid="57"/>
                                        </p:tgtEl>
                                        <p:attrNameLst>
                                          <p:attrName>ppt_x</p:attrName>
                                        </p:attrNameLst>
                                      </p:cBhvr>
                                      <p:tavLst>
                                        <p:tav tm="0">
                                          <p:val>
                                            <p:strVal val="#ppt_x"/>
                                          </p:val>
                                        </p:tav>
                                        <p:tav tm="100000">
                                          <p:val>
                                            <p:strVal val="#ppt_x"/>
                                          </p:val>
                                        </p:tav>
                                      </p:tavLst>
                                    </p:anim>
                                    <p:anim calcmode="lin" valueType="num">
                                      <p:cBhvr additive="repl">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fill="hold"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additive="repl">
                                        <p:cTn id="14" dur="1250"/>
                                        <p:tgtEl>
                                          <p:spTgt spid="62"/>
                                        </p:tgtEl>
                                      </p:cBhvr>
                                    </p:animEffect>
                                    <p:anim calcmode="lin" valueType="num">
                                      <p:cBhvr additive="repl">
                                        <p:cTn id="15" dur="1250" fill="hold"/>
                                        <p:tgtEl>
                                          <p:spTgt spid="62"/>
                                        </p:tgtEl>
                                        <p:attrNameLst>
                                          <p:attrName>ppt_x</p:attrName>
                                        </p:attrNameLst>
                                      </p:cBhvr>
                                      <p:tavLst>
                                        <p:tav tm="0">
                                          <p:val>
                                            <p:strVal val="#ppt_x"/>
                                          </p:val>
                                        </p:tav>
                                        <p:tav tm="100000">
                                          <p:val>
                                            <p:strVal val="#ppt_x"/>
                                          </p:val>
                                        </p:tav>
                                      </p:tavLst>
                                    </p:anim>
                                    <p:anim calcmode="lin" valueType="num">
                                      <p:cBhvr additive="repl">
                                        <p:cTn id="16" dur="125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additive="repl">
                                        <p:cTn id="21" dur="1500"/>
                                        <p:tgtEl>
                                          <p:spTgt spid="58"/>
                                        </p:tgtEl>
                                      </p:cBhvr>
                                    </p:animEffect>
                                    <p:anim calcmode="lin" valueType="num">
                                      <p:cBhvr additive="repl">
                                        <p:cTn id="22" dur="1500" fill="hold"/>
                                        <p:tgtEl>
                                          <p:spTgt spid="58"/>
                                        </p:tgtEl>
                                        <p:attrNameLst>
                                          <p:attrName>ppt_x</p:attrName>
                                        </p:attrNameLst>
                                      </p:cBhvr>
                                      <p:tavLst>
                                        <p:tav tm="0">
                                          <p:val>
                                            <p:strVal val="#ppt_x"/>
                                          </p:val>
                                        </p:tav>
                                        <p:tav tm="100000">
                                          <p:val>
                                            <p:strVal val="#ppt_x"/>
                                          </p:val>
                                        </p:tav>
                                      </p:tavLst>
                                    </p:anim>
                                    <p:anim calcmode="lin" valueType="num">
                                      <p:cBhvr additive="repl">
                                        <p:cTn id="23" dur="15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fill="hold"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additive="repl">
                                        <p:cTn id="28" dur="1500"/>
                                        <p:tgtEl>
                                          <p:spTgt spid="59"/>
                                        </p:tgtEl>
                                      </p:cBhvr>
                                    </p:animEffect>
                                    <p:anim calcmode="lin" valueType="num">
                                      <p:cBhvr additive="repl">
                                        <p:cTn id="29" dur="1500" fill="hold"/>
                                        <p:tgtEl>
                                          <p:spTgt spid="59"/>
                                        </p:tgtEl>
                                        <p:attrNameLst>
                                          <p:attrName>ppt_x</p:attrName>
                                        </p:attrNameLst>
                                      </p:cBhvr>
                                      <p:tavLst>
                                        <p:tav tm="0">
                                          <p:val>
                                            <p:strVal val="#ppt_x"/>
                                          </p:val>
                                        </p:tav>
                                        <p:tav tm="100000">
                                          <p:val>
                                            <p:strVal val="#ppt_x"/>
                                          </p:val>
                                        </p:tav>
                                      </p:tavLst>
                                    </p:anim>
                                    <p:anim calcmode="lin" valueType="num">
                                      <p:cBhvr additive="repl">
                                        <p:cTn id="30" dur="15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additive="repl">
                                        <p:cTn id="35" dur="1500"/>
                                        <p:tgtEl>
                                          <p:spTgt spid="60"/>
                                        </p:tgtEl>
                                      </p:cBhvr>
                                    </p:animEffect>
                                    <p:anim calcmode="lin" valueType="num">
                                      <p:cBhvr additive="repl">
                                        <p:cTn id="36" dur="1500" fill="hold"/>
                                        <p:tgtEl>
                                          <p:spTgt spid="60"/>
                                        </p:tgtEl>
                                        <p:attrNameLst>
                                          <p:attrName>ppt_x</p:attrName>
                                        </p:attrNameLst>
                                      </p:cBhvr>
                                      <p:tavLst>
                                        <p:tav tm="0">
                                          <p:val>
                                            <p:strVal val="#ppt_x"/>
                                          </p:val>
                                        </p:tav>
                                        <p:tav tm="100000">
                                          <p:val>
                                            <p:strVal val="#ppt_x"/>
                                          </p:val>
                                        </p:tav>
                                      </p:tavLst>
                                    </p:anim>
                                    <p:anim calcmode="lin" valueType="num">
                                      <p:cBhvr additive="repl">
                                        <p:cTn id="37" dur="1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053371"/>
            </a:gs>
            <a:gs pos="100000">
              <a:srgbClr val="4874B0"/>
            </a:gs>
          </a:gsLst>
          <a:lin ang="13500000"/>
        </a:gradFill>
        <a:effectLst/>
      </p:bgPr>
    </p:bg>
    <p:spTree>
      <p:nvGrpSpPr>
        <p:cNvPr id="1" name=""/>
        <p:cNvGrpSpPr/>
        <p:nvPr/>
      </p:nvGrpSpPr>
      <p:grpSpPr>
        <a:xfrm>
          <a:off x="0" y="0"/>
          <a:ext cx="0" cy="0"/>
          <a:chOff x="0" y="0"/>
          <a:chExt cx="0" cy="0"/>
        </a:xfrm>
      </p:grpSpPr>
      <p:pic>
        <p:nvPicPr>
          <p:cNvPr id="63" name="Picture 2"/>
          <p:cNvPicPr/>
          <p:nvPr/>
        </p:nvPicPr>
        <p:blipFill>
          <a:blip r:embed="rId2"/>
          <a:stretch/>
        </p:blipFill>
        <p:spPr>
          <a:xfrm>
            <a:off x="266760" y="1866960"/>
            <a:ext cx="10058040" cy="8249400"/>
          </a:xfrm>
          <a:prstGeom prst="rect">
            <a:avLst/>
          </a:prstGeom>
          <a:ln w="0">
            <a:noFill/>
          </a:ln>
        </p:spPr>
      </p:pic>
      <p:grpSp>
        <p:nvGrpSpPr>
          <p:cNvPr id="64" name="Group 10"/>
          <p:cNvGrpSpPr/>
          <p:nvPr/>
        </p:nvGrpSpPr>
        <p:grpSpPr>
          <a:xfrm>
            <a:off x="14935320" y="495360"/>
            <a:ext cx="3580920" cy="1676160"/>
            <a:chOff x="14935320" y="495360"/>
            <a:chExt cx="3580920" cy="1676160"/>
          </a:xfrm>
        </p:grpSpPr>
        <p:sp>
          <p:nvSpPr>
            <p:cNvPr id="65" name="Speech Bubble: Oval 5"/>
            <p:cNvSpPr/>
            <p:nvPr/>
          </p:nvSpPr>
          <p:spPr>
            <a:xfrm>
              <a:off x="14935320" y="495360"/>
              <a:ext cx="3580920" cy="1676160"/>
            </a:xfrm>
            <a:prstGeom prst="wedgeEllipseCallout">
              <a:avLst>
                <a:gd name="adj1" fmla="val -20833"/>
                <a:gd name="adj2" fmla="val 62500"/>
              </a:avLst>
            </a:prstGeom>
            <a:solidFill>
              <a:srgbClr val="FFFFFF"/>
            </a:solidFill>
            <a:ln w="57150">
              <a:solidFill>
                <a:srgbClr val="1F497D"/>
              </a:solidFill>
              <a:round/>
            </a:ln>
          </p:spPr>
          <p:style>
            <a:lnRef idx="2">
              <a:schemeClr val="accent6"/>
            </a:lnRef>
            <a:fillRef idx="1">
              <a:schemeClr val="lt1"/>
            </a:fillRef>
            <a:effectRef idx="0">
              <a:schemeClr val="accent6"/>
            </a:effectRef>
            <a:fontRef idx="minor"/>
          </p:style>
        </p:sp>
        <p:sp>
          <p:nvSpPr>
            <p:cNvPr id="66" name="TextBox 6"/>
            <p:cNvSpPr/>
            <p:nvPr/>
          </p:nvSpPr>
          <p:spPr>
            <a:xfrm>
              <a:off x="15354360" y="856440"/>
              <a:ext cx="274284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800" b="0" strike="noStrike" spc="-1">
                  <a:solidFill>
                    <a:srgbClr val="1F497D"/>
                  </a:solidFill>
                  <a:latin typeface="Arimo Bold"/>
                  <a:ea typeface="Arimo Bold"/>
                </a:rPr>
                <a:t>Isn’t visually appealing</a:t>
              </a:r>
              <a:endParaRPr lang="en-IN" sz="2800" b="0" strike="noStrike" spc="-1">
                <a:latin typeface="Arial"/>
              </a:endParaRPr>
            </a:p>
          </p:txBody>
        </p:sp>
      </p:grpSp>
      <p:grpSp>
        <p:nvGrpSpPr>
          <p:cNvPr id="67" name="Group 14"/>
          <p:cNvGrpSpPr/>
          <p:nvPr/>
        </p:nvGrpSpPr>
        <p:grpSpPr>
          <a:xfrm>
            <a:off x="11436840" y="1810440"/>
            <a:ext cx="3726720" cy="1808640"/>
            <a:chOff x="11436840" y="1810440"/>
            <a:chExt cx="3726720" cy="1808640"/>
          </a:xfrm>
        </p:grpSpPr>
        <p:sp>
          <p:nvSpPr>
            <p:cNvPr id="68" name="Speech Bubble: Oval 8"/>
            <p:cNvSpPr/>
            <p:nvPr/>
          </p:nvSpPr>
          <p:spPr>
            <a:xfrm>
              <a:off x="11436840" y="1810440"/>
              <a:ext cx="3726720" cy="1808640"/>
            </a:xfrm>
            <a:prstGeom prst="wedgeEllipseCallout">
              <a:avLst>
                <a:gd name="adj1" fmla="val -20833"/>
                <a:gd name="adj2" fmla="val 62500"/>
              </a:avLst>
            </a:prstGeom>
            <a:solidFill>
              <a:srgbClr val="FFFFFF"/>
            </a:solidFill>
            <a:ln w="57150">
              <a:solidFill>
                <a:srgbClr val="1F497D"/>
              </a:solidFill>
              <a:round/>
            </a:ln>
          </p:spPr>
          <p:style>
            <a:lnRef idx="2">
              <a:schemeClr val="accent6"/>
            </a:lnRef>
            <a:fillRef idx="1">
              <a:schemeClr val="lt1"/>
            </a:fillRef>
            <a:effectRef idx="0">
              <a:schemeClr val="accent6"/>
            </a:effectRef>
            <a:fontRef idx="minor"/>
          </p:style>
        </p:sp>
        <p:sp>
          <p:nvSpPr>
            <p:cNvPr id="69" name="TextBox 11"/>
            <p:cNvSpPr/>
            <p:nvPr/>
          </p:nvSpPr>
          <p:spPr>
            <a:xfrm>
              <a:off x="11855880" y="2171880"/>
              <a:ext cx="292644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800" b="0" strike="noStrike" spc="-1">
                  <a:solidFill>
                    <a:srgbClr val="1F497D"/>
                  </a:solidFill>
                  <a:latin typeface="Arimo Bold"/>
                  <a:ea typeface="Arimo Bold"/>
                </a:rPr>
                <a:t>Clutter and too much text</a:t>
              </a:r>
              <a:endParaRPr lang="en-IN" sz="2800" b="0" strike="noStrike" spc="-1">
                <a:latin typeface="Arial"/>
              </a:endParaRPr>
            </a:p>
          </p:txBody>
        </p:sp>
      </p:grpSp>
      <p:grpSp>
        <p:nvGrpSpPr>
          <p:cNvPr id="70" name="Group 13"/>
          <p:cNvGrpSpPr/>
          <p:nvPr/>
        </p:nvGrpSpPr>
        <p:grpSpPr>
          <a:xfrm>
            <a:off x="14076360" y="3430800"/>
            <a:ext cx="4038120" cy="2666520"/>
            <a:chOff x="14076360" y="3430800"/>
            <a:chExt cx="4038120" cy="2666520"/>
          </a:xfrm>
        </p:grpSpPr>
        <p:sp>
          <p:nvSpPr>
            <p:cNvPr id="71" name="Speech Bubble: Oval 9"/>
            <p:cNvSpPr/>
            <p:nvPr/>
          </p:nvSpPr>
          <p:spPr>
            <a:xfrm>
              <a:off x="14076360" y="3430800"/>
              <a:ext cx="4038120" cy="2666520"/>
            </a:xfrm>
            <a:prstGeom prst="wedgeEllipseCallout">
              <a:avLst>
                <a:gd name="adj1" fmla="val -20833"/>
                <a:gd name="adj2" fmla="val 62500"/>
              </a:avLst>
            </a:prstGeom>
            <a:solidFill>
              <a:srgbClr val="FFFFFF"/>
            </a:solidFill>
            <a:ln w="57150">
              <a:solidFill>
                <a:srgbClr val="1F497D"/>
              </a:solidFill>
              <a:round/>
            </a:ln>
          </p:spPr>
          <p:style>
            <a:lnRef idx="2">
              <a:schemeClr val="accent6"/>
            </a:lnRef>
            <a:fillRef idx="1">
              <a:schemeClr val="lt1"/>
            </a:fillRef>
            <a:effectRef idx="0">
              <a:schemeClr val="accent6"/>
            </a:effectRef>
            <a:fontRef idx="minor"/>
          </p:style>
        </p:sp>
        <p:sp>
          <p:nvSpPr>
            <p:cNvPr id="72" name="TextBox 12"/>
            <p:cNvSpPr/>
            <p:nvPr/>
          </p:nvSpPr>
          <p:spPr>
            <a:xfrm>
              <a:off x="14609880" y="4116600"/>
              <a:ext cx="3200040" cy="155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400" b="0" strike="noStrike" spc="-1">
                  <a:solidFill>
                    <a:srgbClr val="000000"/>
                  </a:solidFill>
                  <a:latin typeface="Arimo Bold"/>
                  <a:ea typeface="Arimo Bold"/>
                </a:rPr>
                <a:t>Search functionality </a:t>
              </a:r>
              <a:endParaRPr lang="en-IN" sz="2400" b="0" strike="noStrike" spc="-1">
                <a:latin typeface="Arial"/>
              </a:endParaRPr>
            </a:p>
            <a:p>
              <a:pPr>
                <a:lnSpc>
                  <a:spcPct val="100000"/>
                </a:lnSpc>
                <a:buNone/>
              </a:pPr>
              <a:r>
                <a:rPr lang="en-US" sz="2400" b="0" strike="noStrike" spc="-1">
                  <a:solidFill>
                    <a:srgbClr val="000000"/>
                  </a:solidFill>
                  <a:latin typeface="Arimo Bold"/>
                  <a:ea typeface="Arimo Bold"/>
                </a:rPr>
                <a:t>Doesn’t work properly</a:t>
              </a:r>
              <a:endParaRPr lang="en-IN" sz="2400" b="0" strike="noStrike" spc="-1">
                <a:latin typeface="Arial"/>
              </a:endParaRPr>
            </a:p>
          </p:txBody>
        </p:sp>
      </p:grpSp>
      <p:grpSp>
        <p:nvGrpSpPr>
          <p:cNvPr id="73" name="Group 16"/>
          <p:cNvGrpSpPr/>
          <p:nvPr/>
        </p:nvGrpSpPr>
        <p:grpSpPr>
          <a:xfrm>
            <a:off x="11582280" y="6419160"/>
            <a:ext cx="4679280" cy="3391920"/>
            <a:chOff x="11582280" y="6419160"/>
            <a:chExt cx="4679280" cy="3391920"/>
          </a:xfrm>
        </p:grpSpPr>
        <p:sp>
          <p:nvSpPr>
            <p:cNvPr id="74" name="Speech Bubble: Oval 7"/>
            <p:cNvSpPr/>
            <p:nvPr/>
          </p:nvSpPr>
          <p:spPr>
            <a:xfrm>
              <a:off x="11582280" y="6419160"/>
              <a:ext cx="4679280" cy="3391920"/>
            </a:xfrm>
            <a:prstGeom prst="wedgeEllipseCallout">
              <a:avLst>
                <a:gd name="adj1" fmla="val -20833"/>
                <a:gd name="adj2" fmla="val 62500"/>
              </a:avLst>
            </a:prstGeom>
            <a:solidFill>
              <a:srgbClr val="FFFFFF"/>
            </a:solidFill>
            <a:ln w="57150">
              <a:solidFill>
                <a:srgbClr val="1F497D"/>
              </a:solidFill>
              <a:round/>
            </a:ln>
          </p:spPr>
          <p:style>
            <a:lnRef idx="2">
              <a:schemeClr val="accent6"/>
            </a:lnRef>
            <a:fillRef idx="1">
              <a:schemeClr val="lt1"/>
            </a:fillRef>
            <a:effectRef idx="0">
              <a:schemeClr val="accent6"/>
            </a:effectRef>
            <a:fontRef idx="minor"/>
          </p:style>
        </p:sp>
        <p:sp>
          <p:nvSpPr>
            <p:cNvPr id="75" name="TextBox 15"/>
            <p:cNvSpPr/>
            <p:nvPr/>
          </p:nvSpPr>
          <p:spPr>
            <a:xfrm>
              <a:off x="11963520" y="7277040"/>
              <a:ext cx="4190760" cy="179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800" b="0" strike="noStrike" spc="-1">
                  <a:solidFill>
                    <a:srgbClr val="1F497D"/>
                  </a:solidFill>
                  <a:latin typeface="Arimo Bold"/>
                  <a:ea typeface="Arimo Bold"/>
                </a:rPr>
                <a:t>Gives outdated information due to difficult maintainability</a:t>
              </a:r>
              <a:endParaRPr lang="en-IN" sz="2800" b="0" strike="noStrike" spc="-1">
                <a:latin typeface="Arial"/>
              </a:endParaRPr>
            </a:p>
          </p:txBody>
        </p:sp>
      </p:grpSp>
      <p:sp>
        <p:nvSpPr>
          <p:cNvPr id="76" name="Rectangle 17"/>
          <p:cNvSpPr/>
          <p:nvPr/>
        </p:nvSpPr>
        <p:spPr>
          <a:xfrm>
            <a:off x="-76320" y="443160"/>
            <a:ext cx="10591560" cy="11883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gn="ctr">
              <a:lnSpc>
                <a:spcPct val="100000"/>
              </a:lnSpc>
              <a:buNone/>
            </a:pPr>
            <a:r>
              <a:rPr lang="en-US" sz="7200" b="0" strike="noStrike" spc="-1">
                <a:solidFill>
                  <a:srgbClr val="FFFFFF"/>
                </a:solidFill>
                <a:latin typeface="Arimo Bold"/>
                <a:ea typeface="Arimo Bold"/>
              </a:rPr>
              <a:t>User Reviews</a:t>
            </a:r>
            <a:endParaRPr lang="en-IN" sz="7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053371"/>
            </a:gs>
            <a:gs pos="100000">
              <a:srgbClr val="4874B0"/>
            </a:gs>
          </a:gsLst>
          <a:lin ang="13500000"/>
        </a:gradFill>
        <a:effectLst/>
      </p:bgPr>
    </p:bg>
    <p:spTree>
      <p:nvGrpSpPr>
        <p:cNvPr id="1" name=""/>
        <p:cNvGrpSpPr/>
        <p:nvPr/>
      </p:nvGrpSpPr>
      <p:grpSpPr>
        <a:xfrm>
          <a:off x="0" y="0"/>
          <a:ext cx="0" cy="0"/>
          <a:chOff x="0" y="0"/>
          <a:chExt cx="0" cy="0"/>
        </a:xfrm>
      </p:grpSpPr>
      <p:sp>
        <p:nvSpPr>
          <p:cNvPr id="77" name="Freeform 2"/>
          <p:cNvSpPr/>
          <p:nvPr/>
        </p:nvSpPr>
        <p:spPr>
          <a:xfrm flipH="1">
            <a:off x="9891720" y="-316800"/>
            <a:ext cx="6783120" cy="10920240"/>
          </a:xfrm>
          <a:custGeom>
            <a:avLst/>
            <a:gdLst/>
            <a:ahLst/>
            <a:cxnLst/>
            <a:rect l="l" t="t" r="r" b="b"/>
            <a:pathLst>
              <a:path w="6783563" h="10920453">
                <a:moveTo>
                  <a:pt x="6783564" y="0"/>
                </a:moveTo>
                <a:lnTo>
                  <a:pt x="0" y="0"/>
                </a:lnTo>
                <a:lnTo>
                  <a:pt x="0" y="10920452"/>
                </a:lnTo>
                <a:lnTo>
                  <a:pt x="6783564" y="10920452"/>
                </a:lnTo>
                <a:lnTo>
                  <a:pt x="6783564"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grpSp>
        <p:nvGrpSpPr>
          <p:cNvPr id="78" name="Group 3"/>
          <p:cNvGrpSpPr/>
          <p:nvPr/>
        </p:nvGrpSpPr>
        <p:grpSpPr>
          <a:xfrm>
            <a:off x="9900360" y="-180720"/>
            <a:ext cx="8387640" cy="10467360"/>
            <a:chOff x="9900360" y="-180720"/>
            <a:chExt cx="8387640" cy="10467360"/>
          </a:xfrm>
        </p:grpSpPr>
        <p:sp>
          <p:nvSpPr>
            <p:cNvPr id="79" name="Freeform 4"/>
            <p:cNvSpPr/>
            <p:nvPr/>
          </p:nvSpPr>
          <p:spPr>
            <a:xfrm>
              <a:off x="9900360" y="0"/>
              <a:ext cx="8387640" cy="10286640"/>
            </a:xfrm>
            <a:custGeom>
              <a:avLst/>
              <a:gdLst/>
              <a:ahLst/>
              <a:cxnLst/>
              <a:rect l="l" t="t" r="r" b="b"/>
              <a:pathLst>
                <a:path w="2098624" h="2709333">
                  <a:moveTo>
                    <a:pt x="0" y="0"/>
                  </a:moveTo>
                  <a:lnTo>
                    <a:pt x="2098624" y="0"/>
                  </a:lnTo>
                  <a:lnTo>
                    <a:pt x="2098624" y="2709333"/>
                  </a:lnTo>
                  <a:lnTo>
                    <a:pt x="0" y="2709333"/>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80" name="TextBox 5"/>
            <p:cNvSpPr/>
            <p:nvPr/>
          </p:nvSpPr>
          <p:spPr>
            <a:xfrm>
              <a:off x="9900360" y="-180720"/>
              <a:ext cx="8387640" cy="10467360"/>
            </a:xfrm>
            <a:prstGeom prst="rect">
              <a:avLst/>
            </a:prstGeom>
            <a:noFill/>
            <a:ln w="0">
              <a:noFill/>
            </a:ln>
          </p:spPr>
          <p:style>
            <a:lnRef idx="0">
              <a:scrgbClr r="0" g="0" b="0"/>
            </a:lnRef>
            <a:fillRef idx="0">
              <a:scrgbClr r="0" g="0" b="0"/>
            </a:fillRef>
            <a:effectRef idx="0">
              <a:scrgbClr r="0" g="0" b="0"/>
            </a:effectRef>
            <a:fontRef idx="minor"/>
          </p:style>
        </p:sp>
      </p:grpSp>
      <p:sp>
        <p:nvSpPr>
          <p:cNvPr id="81" name="TextBox 6"/>
          <p:cNvSpPr/>
          <p:nvPr/>
        </p:nvSpPr>
        <p:spPr>
          <a:xfrm>
            <a:off x="350640" y="141840"/>
            <a:ext cx="9402840" cy="9437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763920" lvl="1" indent="-381960">
              <a:lnSpc>
                <a:spcPts val="6755"/>
              </a:lnSpc>
              <a:buClr>
                <a:srgbClr val="FFFFFF"/>
              </a:buClr>
              <a:buFont typeface="Arial"/>
              <a:buChar char="•"/>
            </a:pPr>
            <a:r>
              <a:rPr lang="en-US" sz="3530" b="1" strike="noStrike" spc="-1">
                <a:solidFill>
                  <a:srgbClr val="FFFFFF"/>
                </a:solidFill>
                <a:latin typeface="Inter Bold"/>
                <a:ea typeface="Inter Bold"/>
              </a:rPr>
              <a:t>No Versioning : </a:t>
            </a:r>
            <a:r>
              <a:rPr lang="en-US" sz="3530" b="0" strike="noStrike" spc="-1">
                <a:solidFill>
                  <a:srgbClr val="FFFFFF"/>
                </a:solidFill>
                <a:latin typeface="Inter"/>
                <a:ea typeface="Inter"/>
              </a:rPr>
              <a:t>Inability to track document history and changes. </a:t>
            </a:r>
            <a:endParaRPr lang="en-IN" sz="3530" b="0" strike="noStrike" spc="-1">
              <a:latin typeface="Arial"/>
            </a:endParaRPr>
          </a:p>
          <a:p>
            <a:pPr marL="763920" lvl="1" indent="-381960">
              <a:lnSpc>
                <a:spcPts val="6755"/>
              </a:lnSpc>
              <a:buClr>
                <a:srgbClr val="FFFFFF"/>
              </a:buClr>
              <a:buFont typeface="Arial"/>
              <a:buChar char="•"/>
            </a:pPr>
            <a:r>
              <a:rPr lang="en-US" sz="3530" b="1" strike="noStrike" spc="-1">
                <a:solidFill>
                  <a:srgbClr val="FFFFFF"/>
                </a:solidFill>
                <a:latin typeface="Inter Bold"/>
                <a:ea typeface="Inter Bold"/>
              </a:rPr>
              <a:t>Searchability : </a:t>
            </a:r>
            <a:r>
              <a:rPr lang="en-US" sz="3530" b="0" strike="noStrike" spc="-1">
                <a:solidFill>
                  <a:srgbClr val="FFFFFF"/>
                </a:solidFill>
                <a:latin typeface="Inter"/>
                <a:ea typeface="Inter"/>
              </a:rPr>
              <a:t>Poor global search facility</a:t>
            </a:r>
            <a:endParaRPr lang="en-IN" sz="3530" b="0" strike="noStrike" spc="-1">
              <a:latin typeface="Arial"/>
            </a:endParaRPr>
          </a:p>
          <a:p>
            <a:pPr marL="763920" lvl="1" indent="-381960">
              <a:lnSpc>
                <a:spcPts val="6755"/>
              </a:lnSpc>
              <a:buClr>
                <a:srgbClr val="FFFFFF"/>
              </a:buClr>
              <a:buFont typeface="Arial"/>
              <a:buChar char="•"/>
            </a:pPr>
            <a:r>
              <a:rPr lang="en-US" sz="3530" b="1" strike="noStrike" spc="-1">
                <a:solidFill>
                  <a:srgbClr val="FFFFFF"/>
                </a:solidFill>
                <a:latin typeface="Inter Bold"/>
                <a:ea typeface="Inter Bold"/>
              </a:rPr>
              <a:t>Complex Navigation :</a:t>
            </a:r>
            <a:r>
              <a:rPr lang="en-US" sz="3530" b="0" strike="noStrike" spc="-1">
                <a:solidFill>
                  <a:srgbClr val="FFFFFF"/>
                </a:solidFill>
                <a:latin typeface="Inter"/>
                <a:ea typeface="Inter"/>
              </a:rPr>
              <a:t> Existing layout causes user confusion</a:t>
            </a:r>
            <a:endParaRPr lang="en-IN" sz="3530" b="0" strike="noStrike" spc="-1">
              <a:latin typeface="Arial"/>
            </a:endParaRPr>
          </a:p>
          <a:p>
            <a:pPr marL="763920" lvl="1" indent="-381960">
              <a:lnSpc>
                <a:spcPts val="6755"/>
              </a:lnSpc>
              <a:buClr>
                <a:srgbClr val="FFFFFF"/>
              </a:buClr>
              <a:buFont typeface="Arial"/>
              <a:buChar char="•"/>
            </a:pPr>
            <a:r>
              <a:rPr lang="en-US" sz="3530" b="1" strike="noStrike" spc="-1">
                <a:solidFill>
                  <a:srgbClr val="FFFFFF"/>
                </a:solidFill>
                <a:latin typeface="Inter Bold"/>
                <a:ea typeface="Inter Bold"/>
              </a:rPr>
              <a:t>Static Non-Interactive</a:t>
            </a:r>
            <a:r>
              <a:rPr lang="en-US" sz="3530" b="0" strike="noStrike" spc="-1">
                <a:solidFill>
                  <a:srgbClr val="FFFFFF"/>
                </a:solidFill>
                <a:latin typeface="Inter"/>
                <a:ea typeface="Inter"/>
              </a:rPr>
              <a:t> </a:t>
            </a:r>
            <a:r>
              <a:rPr lang="en-US" sz="3530" b="1" strike="noStrike" spc="-1">
                <a:solidFill>
                  <a:srgbClr val="FFFFFF"/>
                </a:solidFill>
                <a:latin typeface="Inter"/>
                <a:ea typeface="Inter"/>
              </a:rPr>
              <a:t>Frontend</a:t>
            </a:r>
            <a:endParaRPr lang="en-IN" sz="3530" b="0" strike="noStrike" spc="-1">
              <a:latin typeface="Arial"/>
            </a:endParaRPr>
          </a:p>
          <a:p>
            <a:pPr marL="763920" lvl="1" indent="-381960">
              <a:lnSpc>
                <a:spcPts val="6755"/>
              </a:lnSpc>
              <a:buClr>
                <a:srgbClr val="FFFFFF"/>
              </a:buClr>
              <a:buFont typeface="Arial"/>
              <a:buChar char="•"/>
            </a:pPr>
            <a:r>
              <a:rPr lang="en-US" sz="3530" b="1" strike="noStrike" spc="-1">
                <a:solidFill>
                  <a:srgbClr val="FFFFFF"/>
                </a:solidFill>
                <a:latin typeface="Inter Bold"/>
                <a:ea typeface="Inter Bold"/>
              </a:rPr>
              <a:t>Redundant and Unclear</a:t>
            </a:r>
            <a:r>
              <a:rPr lang="en-US" sz="3530" b="0" strike="noStrike" spc="-1">
                <a:solidFill>
                  <a:srgbClr val="FFFFFF"/>
                </a:solidFill>
                <a:latin typeface="Inter"/>
                <a:ea typeface="Inter"/>
              </a:rPr>
              <a:t> Archive  Features</a:t>
            </a:r>
            <a:endParaRPr lang="en-IN" sz="3530" b="0" strike="noStrike" spc="-1">
              <a:latin typeface="Arial"/>
            </a:endParaRPr>
          </a:p>
          <a:p>
            <a:pPr marL="763920" lvl="1" indent="-381960">
              <a:lnSpc>
                <a:spcPts val="6755"/>
              </a:lnSpc>
              <a:buClr>
                <a:srgbClr val="FFFFFF"/>
              </a:buClr>
              <a:buFont typeface="Arial"/>
              <a:buChar char="•"/>
            </a:pPr>
            <a:r>
              <a:rPr lang="en-US" sz="3530" b="1" strike="noStrike" spc="-1">
                <a:solidFill>
                  <a:srgbClr val="FFFFFF"/>
                </a:solidFill>
                <a:latin typeface="Inter Bold"/>
                <a:ea typeface="Inter Bold"/>
              </a:rPr>
              <a:t>Lack of important functionalities</a:t>
            </a:r>
            <a:r>
              <a:rPr lang="en-US" sz="3530" b="0" strike="noStrike" spc="-1">
                <a:solidFill>
                  <a:srgbClr val="FFFFFF"/>
                </a:solidFill>
                <a:latin typeface="Inter"/>
                <a:ea typeface="Inter"/>
              </a:rPr>
              <a:t> like preview, file path, edit PDF etc.</a:t>
            </a:r>
            <a:endParaRPr lang="en-IN" sz="3530" b="0" strike="noStrike" spc="-1">
              <a:latin typeface="Arial"/>
            </a:endParaRPr>
          </a:p>
        </p:txBody>
      </p:sp>
      <p:sp>
        <p:nvSpPr>
          <p:cNvPr id="82" name="Freeform 7"/>
          <p:cNvSpPr/>
          <p:nvPr/>
        </p:nvSpPr>
        <p:spPr>
          <a:xfrm>
            <a:off x="8944200" y="7560000"/>
            <a:ext cx="6667200" cy="3144600"/>
          </a:xfrm>
          <a:custGeom>
            <a:avLst/>
            <a:gdLst/>
            <a:ahLst/>
            <a:cxnLst/>
            <a:rect l="l" t="t" r="r" b="b"/>
            <a:pathLst>
              <a:path w="6667707" h="3145099">
                <a:moveTo>
                  <a:pt x="0" y="0"/>
                </a:moveTo>
                <a:lnTo>
                  <a:pt x="6667707" y="0"/>
                </a:lnTo>
                <a:lnTo>
                  <a:pt x="6667707" y="3145098"/>
                </a:lnTo>
                <a:lnTo>
                  <a:pt x="0" y="3145098"/>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83" name="Freeform 8"/>
          <p:cNvSpPr/>
          <p:nvPr/>
        </p:nvSpPr>
        <p:spPr>
          <a:xfrm>
            <a:off x="14040000" y="7560000"/>
            <a:ext cx="6667200" cy="3144600"/>
          </a:xfrm>
          <a:custGeom>
            <a:avLst/>
            <a:gdLst/>
            <a:ahLst/>
            <a:cxnLst/>
            <a:rect l="l" t="t" r="r" b="b"/>
            <a:pathLst>
              <a:path w="6667707" h="3145099">
                <a:moveTo>
                  <a:pt x="0" y="0"/>
                </a:moveTo>
                <a:lnTo>
                  <a:pt x="6667708" y="0"/>
                </a:lnTo>
                <a:lnTo>
                  <a:pt x="6667708" y="3145098"/>
                </a:lnTo>
                <a:lnTo>
                  <a:pt x="0" y="3145098"/>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84" name="TextBox 9"/>
          <p:cNvSpPr/>
          <p:nvPr/>
        </p:nvSpPr>
        <p:spPr>
          <a:xfrm>
            <a:off x="9430200" y="3310200"/>
            <a:ext cx="9504720" cy="2311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9102"/>
              </a:lnSpc>
              <a:buNone/>
            </a:pPr>
            <a:r>
              <a:rPr lang="en-US" sz="6500" b="1" strike="noStrike" spc="-1">
                <a:solidFill>
                  <a:srgbClr val="194A8D"/>
                </a:solidFill>
                <a:latin typeface="Canva Sans Bold"/>
                <a:ea typeface="Canva Sans Bold"/>
              </a:rPr>
              <a:t>Drawbacks in the </a:t>
            </a:r>
            <a:endParaRPr lang="en-IN" sz="6500" b="0" strike="noStrike" spc="-1">
              <a:latin typeface="Arial"/>
            </a:endParaRPr>
          </a:p>
          <a:p>
            <a:pPr algn="ctr">
              <a:lnSpc>
                <a:spcPts val="9102"/>
              </a:lnSpc>
              <a:buNone/>
            </a:pPr>
            <a:r>
              <a:rPr lang="en-US" sz="6500" b="1" strike="noStrike" spc="-1">
                <a:solidFill>
                  <a:srgbClr val="194A8D"/>
                </a:solidFill>
                <a:latin typeface="Canva Sans Bold"/>
                <a:ea typeface="Canva Sans Bold"/>
              </a:rPr>
              <a:t>Current Intranet</a:t>
            </a:r>
            <a:endParaRPr lang="en-IN" sz="65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053371"/>
            </a:gs>
            <a:gs pos="100000">
              <a:srgbClr val="4874B0"/>
            </a:gs>
          </a:gsLst>
          <a:lin ang="13500000"/>
        </a:gradFill>
        <a:effectLst/>
      </p:bgPr>
    </p:bg>
    <p:spTree>
      <p:nvGrpSpPr>
        <p:cNvPr id="1" name=""/>
        <p:cNvGrpSpPr/>
        <p:nvPr/>
      </p:nvGrpSpPr>
      <p:grpSpPr>
        <a:xfrm>
          <a:off x="0" y="0"/>
          <a:ext cx="0" cy="0"/>
          <a:chOff x="0" y="0"/>
          <a:chExt cx="0" cy="0"/>
        </a:xfrm>
      </p:grpSpPr>
      <p:grpSp>
        <p:nvGrpSpPr>
          <p:cNvPr id="85" name="Group 4"/>
          <p:cNvGrpSpPr/>
          <p:nvPr/>
        </p:nvGrpSpPr>
        <p:grpSpPr>
          <a:xfrm>
            <a:off x="9018720" y="1163880"/>
            <a:ext cx="8990640" cy="2439720"/>
            <a:chOff x="9018720" y="1163880"/>
            <a:chExt cx="8990640" cy="2439720"/>
          </a:xfrm>
        </p:grpSpPr>
        <p:sp>
          <p:nvSpPr>
            <p:cNvPr id="86" name="Freeform 5"/>
            <p:cNvSpPr/>
            <p:nvPr/>
          </p:nvSpPr>
          <p:spPr>
            <a:xfrm>
              <a:off x="9018720" y="1359720"/>
              <a:ext cx="8990640" cy="2243880"/>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87" name="TextBox 6"/>
            <p:cNvSpPr/>
            <p:nvPr/>
          </p:nvSpPr>
          <p:spPr>
            <a:xfrm>
              <a:off x="9018720" y="1163880"/>
              <a:ext cx="8990640" cy="2439720"/>
            </a:xfrm>
            <a:prstGeom prst="rect">
              <a:avLst/>
            </a:prstGeom>
            <a:noFill/>
            <a:ln w="0">
              <a:noFill/>
            </a:ln>
          </p:spPr>
          <p:style>
            <a:lnRef idx="0">
              <a:scrgbClr r="0" g="0" b="0"/>
            </a:lnRef>
            <a:fillRef idx="0">
              <a:scrgbClr r="0" g="0" b="0"/>
            </a:fillRef>
            <a:effectRef idx="0">
              <a:scrgbClr r="0" g="0" b="0"/>
            </a:effectRef>
            <a:fontRef idx="minor"/>
          </p:style>
        </p:sp>
      </p:grpSp>
      <p:grpSp>
        <p:nvGrpSpPr>
          <p:cNvPr id="88" name="Group 10"/>
          <p:cNvGrpSpPr/>
          <p:nvPr/>
        </p:nvGrpSpPr>
        <p:grpSpPr>
          <a:xfrm>
            <a:off x="9009360" y="6894360"/>
            <a:ext cx="8990640" cy="2439720"/>
            <a:chOff x="9009360" y="6894360"/>
            <a:chExt cx="8990640" cy="2439720"/>
          </a:xfrm>
        </p:grpSpPr>
        <p:sp>
          <p:nvSpPr>
            <p:cNvPr id="89" name="Freeform 11"/>
            <p:cNvSpPr/>
            <p:nvPr/>
          </p:nvSpPr>
          <p:spPr>
            <a:xfrm>
              <a:off x="9009360" y="7090200"/>
              <a:ext cx="8990640" cy="2243880"/>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90" name="TextBox 12"/>
            <p:cNvSpPr/>
            <p:nvPr/>
          </p:nvSpPr>
          <p:spPr>
            <a:xfrm>
              <a:off x="9009360" y="6894360"/>
              <a:ext cx="8990640" cy="2439720"/>
            </a:xfrm>
            <a:prstGeom prst="rect">
              <a:avLst/>
            </a:prstGeom>
            <a:noFill/>
            <a:ln w="0">
              <a:noFill/>
            </a:ln>
          </p:spPr>
          <p:style>
            <a:lnRef idx="0">
              <a:scrgbClr r="0" g="0" b="0"/>
            </a:lnRef>
            <a:fillRef idx="0">
              <a:scrgbClr r="0" g="0" b="0"/>
            </a:fillRef>
            <a:effectRef idx="0">
              <a:scrgbClr r="0" g="0" b="0"/>
            </a:effectRef>
            <a:fontRef idx="minor"/>
          </p:style>
        </p:sp>
      </p:grpSp>
      <p:grpSp>
        <p:nvGrpSpPr>
          <p:cNvPr id="91" name="Group 34"/>
          <p:cNvGrpSpPr/>
          <p:nvPr/>
        </p:nvGrpSpPr>
        <p:grpSpPr>
          <a:xfrm>
            <a:off x="8981640" y="6743880"/>
            <a:ext cx="2358360" cy="2590200"/>
            <a:chOff x="8981640" y="6743880"/>
            <a:chExt cx="2358360" cy="2590200"/>
          </a:xfrm>
        </p:grpSpPr>
        <p:grpSp>
          <p:nvGrpSpPr>
            <p:cNvPr id="92" name="Group 19"/>
            <p:cNvGrpSpPr/>
            <p:nvPr/>
          </p:nvGrpSpPr>
          <p:grpSpPr>
            <a:xfrm>
              <a:off x="8981640" y="6743880"/>
              <a:ext cx="2358360" cy="2590200"/>
              <a:chOff x="8981640" y="6743880"/>
              <a:chExt cx="2358360" cy="2590200"/>
            </a:xfrm>
          </p:grpSpPr>
          <p:sp>
            <p:nvSpPr>
              <p:cNvPr id="93" name="Freeform 20"/>
              <p:cNvSpPr/>
              <p:nvPr/>
            </p:nvSpPr>
            <p:spPr>
              <a:xfrm>
                <a:off x="8981640" y="7013880"/>
                <a:ext cx="2342520" cy="2320200"/>
              </a:xfrm>
              <a:custGeom>
                <a:avLst/>
                <a:gdLst/>
                <a:ahLst/>
                <a:cxnLst/>
                <a:rect l="l" t="t" r="r" b="b"/>
                <a:pathLst>
                  <a:path w="569787" h="430418">
                    <a:moveTo>
                      <a:pt x="0" y="0"/>
                    </a:moveTo>
                    <a:lnTo>
                      <a:pt x="569787" y="0"/>
                    </a:lnTo>
                    <a:lnTo>
                      <a:pt x="569787" y="430418"/>
                    </a:lnTo>
                    <a:lnTo>
                      <a:pt x="0" y="430418"/>
                    </a:lnTo>
                    <a:close/>
                  </a:path>
                </a:pathLst>
              </a:custGeom>
              <a:gradFill rotWithShape="0">
                <a:gsLst>
                  <a:gs pos="0">
                    <a:srgbClr val="053371"/>
                  </a:gs>
                  <a:gs pos="100000">
                    <a:srgbClr val="4874B0"/>
                  </a:gs>
                </a:gsLst>
                <a:lin ang="13500000"/>
              </a:gradFill>
              <a:ln w="0">
                <a:noFill/>
              </a:ln>
            </p:spPr>
            <p:style>
              <a:lnRef idx="0">
                <a:scrgbClr r="0" g="0" b="0"/>
              </a:lnRef>
              <a:fillRef idx="0">
                <a:scrgbClr r="0" g="0" b="0"/>
              </a:fillRef>
              <a:effectRef idx="0">
                <a:scrgbClr r="0" g="0" b="0"/>
              </a:effectRef>
              <a:fontRef idx="minor"/>
            </p:style>
          </p:sp>
          <p:sp>
            <p:nvSpPr>
              <p:cNvPr id="94" name="TextBox 21"/>
              <p:cNvSpPr/>
              <p:nvPr/>
            </p:nvSpPr>
            <p:spPr>
              <a:xfrm>
                <a:off x="8997480" y="6743880"/>
                <a:ext cx="2342520" cy="2503440"/>
              </a:xfrm>
              <a:prstGeom prst="rect">
                <a:avLst/>
              </a:prstGeom>
              <a:noFill/>
              <a:ln w="0">
                <a:noFill/>
              </a:ln>
            </p:spPr>
            <p:style>
              <a:lnRef idx="0">
                <a:scrgbClr r="0" g="0" b="0"/>
              </a:lnRef>
              <a:fillRef idx="0">
                <a:scrgbClr r="0" g="0" b="0"/>
              </a:fillRef>
              <a:effectRef idx="0">
                <a:scrgbClr r="0" g="0" b="0"/>
              </a:effectRef>
              <a:fontRef idx="minor"/>
            </p:style>
          </p:sp>
        </p:grpSp>
        <p:sp>
          <p:nvSpPr>
            <p:cNvPr id="95" name="Freeform 22"/>
            <p:cNvSpPr/>
            <p:nvPr/>
          </p:nvSpPr>
          <p:spPr>
            <a:xfrm>
              <a:off x="9141480" y="7361640"/>
              <a:ext cx="2057040" cy="1718280"/>
            </a:xfrm>
            <a:custGeom>
              <a:avLst/>
              <a:gdLst/>
              <a:ahLst/>
              <a:cxnLst/>
              <a:rect l="l" t="t" r="r" b="b"/>
              <a:pathLst>
                <a:path w="1641701" h="1349180">
                  <a:moveTo>
                    <a:pt x="0" y="0"/>
                  </a:moveTo>
                  <a:lnTo>
                    <a:pt x="1641702" y="0"/>
                  </a:lnTo>
                  <a:lnTo>
                    <a:pt x="1641702" y="1349180"/>
                  </a:lnTo>
                  <a:lnTo>
                    <a:pt x="0" y="134918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grpSp>
      <p:grpSp>
        <p:nvGrpSpPr>
          <p:cNvPr id="96" name="Group 35"/>
          <p:cNvGrpSpPr/>
          <p:nvPr/>
        </p:nvGrpSpPr>
        <p:grpSpPr>
          <a:xfrm>
            <a:off x="9000000" y="4020120"/>
            <a:ext cx="8992440" cy="2459880"/>
            <a:chOff x="9000000" y="4020120"/>
            <a:chExt cx="8992440" cy="2459880"/>
          </a:xfrm>
        </p:grpSpPr>
        <p:grpSp>
          <p:nvGrpSpPr>
            <p:cNvPr id="97" name="Group 7"/>
            <p:cNvGrpSpPr/>
            <p:nvPr/>
          </p:nvGrpSpPr>
          <p:grpSpPr>
            <a:xfrm>
              <a:off x="9001800" y="4020120"/>
              <a:ext cx="8990640" cy="2439720"/>
              <a:chOff x="9001800" y="4020120"/>
              <a:chExt cx="8990640" cy="2439720"/>
            </a:xfrm>
          </p:grpSpPr>
          <p:sp>
            <p:nvSpPr>
              <p:cNvPr id="98" name="Freeform 8"/>
              <p:cNvSpPr/>
              <p:nvPr/>
            </p:nvSpPr>
            <p:spPr>
              <a:xfrm>
                <a:off x="9001800" y="4215960"/>
                <a:ext cx="8990640" cy="2243880"/>
              </a:xfrm>
              <a:custGeom>
                <a:avLst/>
                <a:gdLst/>
                <a:ahLst/>
                <a:cxnLst/>
                <a:rect l="l" t="t" r="r" b="b"/>
                <a:pathLst>
                  <a:path w="2186727" h="545838">
                    <a:moveTo>
                      <a:pt x="0" y="0"/>
                    </a:moveTo>
                    <a:lnTo>
                      <a:pt x="2186727" y="0"/>
                    </a:lnTo>
                    <a:lnTo>
                      <a:pt x="2186727" y="545838"/>
                    </a:lnTo>
                    <a:lnTo>
                      <a:pt x="0" y="545838"/>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99" name="TextBox 9"/>
              <p:cNvSpPr/>
              <p:nvPr/>
            </p:nvSpPr>
            <p:spPr>
              <a:xfrm>
                <a:off x="9001800" y="4020120"/>
                <a:ext cx="8990640" cy="2439720"/>
              </a:xfrm>
              <a:prstGeom prst="rect">
                <a:avLst/>
              </a:prstGeom>
              <a:noFill/>
              <a:ln w="0">
                <a:noFill/>
              </a:ln>
            </p:spPr>
            <p:style>
              <a:lnRef idx="0">
                <a:scrgbClr r="0" g="0" b="0"/>
              </a:lnRef>
              <a:fillRef idx="0">
                <a:scrgbClr r="0" g="0" b="0"/>
              </a:fillRef>
              <a:effectRef idx="0">
                <a:scrgbClr r="0" g="0" b="0"/>
              </a:effectRef>
              <a:fontRef idx="minor"/>
            </p:style>
          </p:sp>
        </p:grpSp>
        <p:grpSp>
          <p:nvGrpSpPr>
            <p:cNvPr id="100" name="Group 16"/>
            <p:cNvGrpSpPr/>
            <p:nvPr/>
          </p:nvGrpSpPr>
          <p:grpSpPr>
            <a:xfrm>
              <a:off x="9000000" y="4020120"/>
              <a:ext cx="2678760" cy="2459880"/>
              <a:chOff x="9000000" y="4020120"/>
              <a:chExt cx="2678760" cy="2459880"/>
            </a:xfrm>
          </p:grpSpPr>
          <p:sp>
            <p:nvSpPr>
              <p:cNvPr id="101" name="Freeform 17"/>
              <p:cNvSpPr/>
              <p:nvPr/>
            </p:nvSpPr>
            <p:spPr>
              <a:xfrm>
                <a:off x="9000000" y="4207320"/>
                <a:ext cx="2342520" cy="2272680"/>
              </a:xfrm>
              <a:custGeom>
                <a:avLst/>
                <a:gdLst/>
                <a:ahLst/>
                <a:cxnLst/>
                <a:rect l="l" t="t" r="r" b="b"/>
                <a:pathLst>
                  <a:path w="569787" h="430418">
                    <a:moveTo>
                      <a:pt x="0" y="0"/>
                    </a:moveTo>
                    <a:lnTo>
                      <a:pt x="569787" y="0"/>
                    </a:lnTo>
                    <a:lnTo>
                      <a:pt x="569787" y="430418"/>
                    </a:lnTo>
                    <a:lnTo>
                      <a:pt x="0" y="430418"/>
                    </a:lnTo>
                    <a:close/>
                  </a:path>
                </a:pathLst>
              </a:custGeom>
              <a:gradFill rotWithShape="0">
                <a:gsLst>
                  <a:gs pos="0">
                    <a:srgbClr val="053371"/>
                  </a:gs>
                  <a:gs pos="100000">
                    <a:srgbClr val="4874B0"/>
                  </a:gs>
                </a:gsLst>
                <a:lin ang="13500000"/>
              </a:gradFill>
              <a:ln w="0">
                <a:noFill/>
              </a:ln>
            </p:spPr>
            <p:style>
              <a:lnRef idx="0">
                <a:scrgbClr r="0" g="0" b="0"/>
              </a:lnRef>
              <a:fillRef idx="0">
                <a:scrgbClr r="0" g="0" b="0"/>
              </a:fillRef>
              <a:effectRef idx="0">
                <a:scrgbClr r="0" g="0" b="0"/>
              </a:effectRef>
              <a:fontRef idx="minor"/>
            </p:style>
          </p:sp>
          <p:sp>
            <p:nvSpPr>
              <p:cNvPr id="102" name="TextBox 18"/>
              <p:cNvSpPr/>
              <p:nvPr/>
            </p:nvSpPr>
            <p:spPr>
              <a:xfrm>
                <a:off x="9336240" y="4020120"/>
                <a:ext cx="2342520" cy="1965240"/>
              </a:xfrm>
              <a:prstGeom prst="rect">
                <a:avLst/>
              </a:prstGeom>
              <a:noFill/>
              <a:ln w="0">
                <a:noFill/>
              </a:ln>
            </p:spPr>
            <p:style>
              <a:lnRef idx="0">
                <a:scrgbClr r="0" g="0" b="0"/>
              </a:lnRef>
              <a:fillRef idx="0">
                <a:scrgbClr r="0" g="0" b="0"/>
              </a:fillRef>
              <a:effectRef idx="0">
                <a:scrgbClr r="0" g="0" b="0"/>
              </a:effectRef>
              <a:fontRef idx="minor"/>
            </p:style>
          </p:sp>
        </p:grpSp>
        <p:sp>
          <p:nvSpPr>
            <p:cNvPr id="103" name="Freeform 23"/>
            <p:cNvSpPr/>
            <p:nvPr/>
          </p:nvSpPr>
          <p:spPr>
            <a:xfrm>
              <a:off x="9042120" y="4315680"/>
              <a:ext cx="1980720" cy="1884240"/>
            </a:xfrm>
            <a:custGeom>
              <a:avLst/>
              <a:gdLst/>
              <a:ahLst/>
              <a:cxnLst/>
              <a:rect l="l" t="t" r="r" b="b"/>
              <a:pathLst>
                <a:path w="1520792" h="1512496">
                  <a:moveTo>
                    <a:pt x="0" y="0"/>
                  </a:moveTo>
                  <a:lnTo>
                    <a:pt x="1520792" y="0"/>
                  </a:lnTo>
                  <a:lnTo>
                    <a:pt x="1520792" y="1512497"/>
                  </a:lnTo>
                  <a:lnTo>
                    <a:pt x="0" y="1512497"/>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grpSp>
      <p:sp>
        <p:nvSpPr>
          <p:cNvPr id="104" name="TextBox 25"/>
          <p:cNvSpPr/>
          <p:nvPr/>
        </p:nvSpPr>
        <p:spPr>
          <a:xfrm>
            <a:off x="228600" y="8376120"/>
            <a:ext cx="8933040" cy="1099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8654"/>
              </a:lnSpc>
              <a:buNone/>
            </a:pPr>
            <a:r>
              <a:rPr lang="en-US" sz="8160" b="0" strike="noStrike" spc="814">
                <a:solidFill>
                  <a:srgbClr val="FFFFFF"/>
                </a:solidFill>
                <a:latin typeface="League Spartan"/>
                <a:ea typeface="League Spartan"/>
              </a:rPr>
              <a:t>MOTIVATION </a:t>
            </a:r>
            <a:endParaRPr lang="en-IN" sz="8160" b="0" strike="noStrike" spc="-1">
              <a:latin typeface="Arial"/>
            </a:endParaRPr>
          </a:p>
        </p:txBody>
      </p:sp>
      <p:sp>
        <p:nvSpPr>
          <p:cNvPr id="105" name="TextBox 27"/>
          <p:cNvSpPr/>
          <p:nvPr/>
        </p:nvSpPr>
        <p:spPr>
          <a:xfrm>
            <a:off x="11439720" y="5353560"/>
            <a:ext cx="6552720" cy="63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486"/>
              </a:lnSpc>
              <a:buNone/>
            </a:pPr>
            <a:r>
              <a:rPr lang="en-US" sz="5400" b="0" strike="noStrike" spc="-1">
                <a:solidFill>
                  <a:srgbClr val="4F81BD"/>
                </a:solidFill>
                <a:latin typeface="Calibri"/>
              </a:rPr>
              <a:t>Keep it Organized! </a:t>
            </a:r>
            <a:endParaRPr lang="en-IN" sz="5400" b="0" strike="noStrike" spc="-1">
              <a:latin typeface="Arial"/>
            </a:endParaRPr>
          </a:p>
          <a:p>
            <a:pPr>
              <a:lnSpc>
                <a:spcPts val="2486"/>
              </a:lnSpc>
              <a:buNone/>
            </a:pPr>
            <a:endParaRPr lang="en-IN" sz="1770" b="0" strike="noStrike" spc="-1">
              <a:latin typeface="Arial"/>
            </a:endParaRPr>
          </a:p>
        </p:txBody>
      </p:sp>
      <p:grpSp>
        <p:nvGrpSpPr>
          <p:cNvPr id="106" name="Group 36"/>
          <p:cNvGrpSpPr/>
          <p:nvPr/>
        </p:nvGrpSpPr>
        <p:grpSpPr>
          <a:xfrm>
            <a:off x="8883720" y="1230480"/>
            <a:ext cx="2386800" cy="2373120"/>
            <a:chOff x="8883720" y="1230480"/>
            <a:chExt cx="2386800" cy="2373120"/>
          </a:xfrm>
        </p:grpSpPr>
        <p:grpSp>
          <p:nvGrpSpPr>
            <p:cNvPr id="107" name="Group 13"/>
            <p:cNvGrpSpPr/>
            <p:nvPr/>
          </p:nvGrpSpPr>
          <p:grpSpPr>
            <a:xfrm>
              <a:off x="8883720" y="1230480"/>
              <a:ext cx="2386800" cy="2373120"/>
              <a:chOff x="8883720" y="1230480"/>
              <a:chExt cx="2386800" cy="2373120"/>
            </a:xfrm>
          </p:grpSpPr>
          <p:sp>
            <p:nvSpPr>
              <p:cNvPr id="108" name="Freeform 14"/>
              <p:cNvSpPr/>
              <p:nvPr/>
            </p:nvSpPr>
            <p:spPr>
              <a:xfrm>
                <a:off x="9018720" y="1329840"/>
                <a:ext cx="2251800" cy="2273760"/>
              </a:xfrm>
              <a:custGeom>
                <a:avLst/>
                <a:gdLst/>
                <a:ahLst/>
                <a:cxnLst/>
                <a:rect l="l" t="t" r="r" b="b"/>
                <a:pathLst>
                  <a:path w="569787" h="430418">
                    <a:moveTo>
                      <a:pt x="0" y="0"/>
                    </a:moveTo>
                    <a:lnTo>
                      <a:pt x="569787" y="0"/>
                    </a:lnTo>
                    <a:lnTo>
                      <a:pt x="569787" y="430418"/>
                    </a:lnTo>
                    <a:lnTo>
                      <a:pt x="0" y="430418"/>
                    </a:lnTo>
                    <a:close/>
                  </a:path>
                </a:pathLst>
              </a:custGeom>
              <a:gradFill rotWithShape="0">
                <a:gsLst>
                  <a:gs pos="0">
                    <a:srgbClr val="053371"/>
                  </a:gs>
                  <a:gs pos="100000">
                    <a:srgbClr val="4874B0"/>
                  </a:gs>
                </a:gsLst>
                <a:lin ang="13500000"/>
              </a:gradFill>
              <a:ln w="0">
                <a:noFill/>
              </a:ln>
            </p:spPr>
            <p:style>
              <a:lnRef idx="0">
                <a:scrgbClr r="0" g="0" b="0"/>
              </a:lnRef>
              <a:fillRef idx="0">
                <a:scrgbClr r="0" g="0" b="0"/>
              </a:fillRef>
              <a:effectRef idx="0">
                <a:scrgbClr r="0" g="0" b="0"/>
              </a:effectRef>
              <a:fontRef idx="minor"/>
            </p:style>
          </p:sp>
          <p:sp>
            <p:nvSpPr>
              <p:cNvPr id="109" name="TextBox 15"/>
              <p:cNvSpPr/>
              <p:nvPr/>
            </p:nvSpPr>
            <p:spPr>
              <a:xfrm>
                <a:off x="8883720" y="1230480"/>
                <a:ext cx="2342520" cy="1996200"/>
              </a:xfrm>
              <a:prstGeom prst="rect">
                <a:avLst/>
              </a:prstGeom>
              <a:noFill/>
              <a:ln w="0">
                <a:noFill/>
              </a:ln>
            </p:spPr>
            <p:style>
              <a:lnRef idx="0">
                <a:scrgbClr r="0" g="0" b="0"/>
              </a:lnRef>
              <a:fillRef idx="0">
                <a:scrgbClr r="0" g="0" b="0"/>
              </a:fillRef>
              <a:effectRef idx="0">
                <a:scrgbClr r="0" g="0" b="0"/>
              </a:effectRef>
              <a:fontRef idx="minor"/>
            </p:style>
          </p:sp>
        </p:grpSp>
        <p:pic>
          <p:nvPicPr>
            <p:cNvPr id="110" name="Graphic 33" descr="Bullseye with solid fill"/>
            <p:cNvPicPr/>
            <p:nvPr/>
          </p:nvPicPr>
          <p:blipFill>
            <a:blip r:embed="rId4"/>
            <a:stretch/>
          </p:blipFill>
          <p:spPr>
            <a:xfrm>
              <a:off x="9243360" y="1429560"/>
              <a:ext cx="1798560" cy="1789920"/>
            </a:xfrm>
            <a:prstGeom prst="rect">
              <a:avLst/>
            </a:prstGeom>
            <a:ln w="0">
              <a:noFill/>
            </a:ln>
          </p:spPr>
        </p:pic>
      </p:grpSp>
      <p:sp>
        <p:nvSpPr>
          <p:cNvPr id="111" name="Rectangle 37"/>
          <p:cNvSpPr/>
          <p:nvPr/>
        </p:nvSpPr>
        <p:spPr>
          <a:xfrm>
            <a:off x="11340000" y="1965960"/>
            <a:ext cx="5389920" cy="914040"/>
          </a:xfrm>
          <a:prstGeom prst="rect">
            <a:avLst/>
          </a:prstGeom>
          <a:noFill/>
          <a:ln w="0">
            <a:noFill/>
          </a:ln>
        </p:spPr>
        <p:style>
          <a:lnRef idx="0">
            <a:scrgbClr r="0" g="0" b="0"/>
          </a:lnRef>
          <a:fillRef idx="0">
            <a:scrgbClr r="0" g="0" b="0"/>
          </a:fillRef>
          <a:effectRef idx="0">
            <a:scrgbClr r="0" g="0" b="0"/>
          </a:effectRef>
          <a:fontRef idx="minor"/>
        </p:style>
        <p:txBody>
          <a:bodyPr wrap="none" anchor="t">
            <a:spAutoFit/>
          </a:bodyPr>
          <a:lstStyle/>
          <a:p>
            <a:pPr algn="ctr">
              <a:lnSpc>
                <a:spcPct val="100000"/>
              </a:lnSpc>
              <a:buNone/>
            </a:pPr>
            <a:r>
              <a:rPr lang="en-US" sz="5400" b="0" strike="noStrike" spc="-1">
                <a:solidFill>
                  <a:srgbClr val="4F81BD"/>
                </a:solidFill>
                <a:latin typeface="Calibri"/>
              </a:rPr>
              <a:t>Keep it Simple!</a:t>
            </a:r>
            <a:endParaRPr lang="en-IN" sz="5400" b="0" strike="noStrike" spc="-1">
              <a:latin typeface="Arial"/>
            </a:endParaRPr>
          </a:p>
        </p:txBody>
      </p:sp>
      <p:pic>
        <p:nvPicPr>
          <p:cNvPr id="112" name="Picture 3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p:blipFill>
        <p:spPr>
          <a:xfrm>
            <a:off x="380880" y="-34200"/>
            <a:ext cx="7984800" cy="5752800"/>
          </a:xfrm>
          <a:prstGeom prst="rect">
            <a:avLst/>
          </a:prstGeom>
          <a:ln w="0">
            <a:noFill/>
          </a:ln>
          <a:effectLst>
            <a:reflection blurRad="6350" stA="50000" endA="300" endPos="55500" dist="101600" dir="5400000" sy="-100000" algn="bl" rotWithShape="0"/>
            <a:softEdge rad="31680"/>
          </a:effectLst>
        </p:spPr>
      </p:pic>
      <p:sp>
        <p:nvSpPr>
          <p:cNvPr id="113" name="TextBox 1"/>
          <p:cNvSpPr/>
          <p:nvPr/>
        </p:nvSpPr>
        <p:spPr>
          <a:xfrm>
            <a:off x="11447280" y="8188200"/>
            <a:ext cx="6840720" cy="63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486"/>
              </a:lnSpc>
              <a:buNone/>
            </a:pPr>
            <a:r>
              <a:rPr lang="en-US" sz="5400" b="0" strike="noStrike" spc="-1">
                <a:solidFill>
                  <a:srgbClr val="4F81BD"/>
                </a:solidFill>
                <a:latin typeface="Calibri"/>
              </a:rPr>
              <a:t>Keep it Interactive! </a:t>
            </a:r>
            <a:endParaRPr lang="en-IN" sz="5400" b="0" strike="noStrike" spc="-1">
              <a:latin typeface="Arial"/>
            </a:endParaRPr>
          </a:p>
          <a:p>
            <a:pPr>
              <a:lnSpc>
                <a:spcPts val="2486"/>
              </a:lnSpc>
              <a:buNone/>
            </a:pPr>
            <a:endParaRPr lang="en-IN" sz="177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053371"/>
            </a:gs>
            <a:gs pos="100000">
              <a:srgbClr val="4874B0"/>
            </a:gs>
          </a:gsLst>
          <a:lin ang="13500000"/>
        </a:gradFill>
        <a:effectLst/>
      </p:bgPr>
    </p:bg>
    <p:spTree>
      <p:nvGrpSpPr>
        <p:cNvPr id="1" name=""/>
        <p:cNvGrpSpPr/>
        <p:nvPr/>
      </p:nvGrpSpPr>
      <p:grpSpPr>
        <a:xfrm>
          <a:off x="0" y="0"/>
          <a:ext cx="0" cy="0"/>
          <a:chOff x="0" y="0"/>
          <a:chExt cx="0" cy="0"/>
        </a:xfrm>
      </p:grpSpPr>
      <p:grpSp>
        <p:nvGrpSpPr>
          <p:cNvPr id="114" name="Group 2"/>
          <p:cNvGrpSpPr/>
          <p:nvPr/>
        </p:nvGrpSpPr>
        <p:grpSpPr>
          <a:xfrm>
            <a:off x="-633960" y="-735480"/>
            <a:ext cx="19639080" cy="5878800"/>
            <a:chOff x="-633960" y="-735480"/>
            <a:chExt cx="19639080" cy="5878800"/>
          </a:xfrm>
        </p:grpSpPr>
        <p:sp>
          <p:nvSpPr>
            <p:cNvPr id="115" name="Freeform 3"/>
            <p:cNvSpPr/>
            <p:nvPr/>
          </p:nvSpPr>
          <p:spPr>
            <a:xfrm>
              <a:off x="-633960" y="-554760"/>
              <a:ext cx="19639080" cy="5698080"/>
            </a:xfrm>
            <a:custGeom>
              <a:avLst/>
              <a:gdLst/>
              <a:ahLst/>
              <a:cxnLst/>
              <a:rect l="l" t="t" r="r" b="b"/>
              <a:pathLst>
                <a:path w="5172535" h="1500793">
                  <a:moveTo>
                    <a:pt x="0" y="0"/>
                  </a:moveTo>
                  <a:lnTo>
                    <a:pt x="5172535" y="0"/>
                  </a:lnTo>
                  <a:lnTo>
                    <a:pt x="5172535" y="1500793"/>
                  </a:lnTo>
                  <a:lnTo>
                    <a:pt x="0" y="1500793"/>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16" name="TextBox 4"/>
            <p:cNvSpPr/>
            <p:nvPr/>
          </p:nvSpPr>
          <p:spPr>
            <a:xfrm>
              <a:off x="-633960" y="-735480"/>
              <a:ext cx="19639080" cy="58788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659"/>
                </a:lnSpc>
                <a:buNone/>
              </a:pPr>
              <a:r>
                <a:rPr lang="en-US" sz="1900" b="0" strike="noStrike" spc="-1">
                  <a:solidFill>
                    <a:srgbClr val="FFFFFF"/>
                  </a:solidFill>
                  <a:latin typeface="arial"/>
                  <a:ea typeface="arial"/>
                </a:rPr>
                <a:t> </a:t>
              </a:r>
              <a:endParaRPr lang="en-IN" sz="1900" b="0" strike="noStrike" spc="-1">
                <a:latin typeface="Arial"/>
              </a:endParaRPr>
            </a:p>
          </p:txBody>
        </p:sp>
      </p:grpSp>
      <p:grpSp>
        <p:nvGrpSpPr>
          <p:cNvPr id="118" name="Group 6"/>
          <p:cNvGrpSpPr/>
          <p:nvPr/>
        </p:nvGrpSpPr>
        <p:grpSpPr>
          <a:xfrm>
            <a:off x="0" y="1800000"/>
            <a:ext cx="18019080" cy="7740000"/>
            <a:chOff x="0" y="1800000"/>
            <a:chExt cx="18019080" cy="7740000"/>
          </a:xfrm>
        </p:grpSpPr>
        <p:sp>
          <p:nvSpPr>
            <p:cNvPr id="119" name="Freeform 7"/>
            <p:cNvSpPr/>
            <p:nvPr/>
          </p:nvSpPr>
          <p:spPr>
            <a:xfrm>
              <a:off x="311040" y="1800000"/>
              <a:ext cx="17708040" cy="7740000"/>
            </a:xfrm>
            <a:custGeom>
              <a:avLst/>
              <a:gdLst/>
              <a:ahLst/>
              <a:cxnLst/>
              <a:rect l="l" t="t" r="r" b="b"/>
              <a:pathLst>
                <a:path w="2095585" h="2220174">
                  <a:moveTo>
                    <a:pt x="0" y="0"/>
                  </a:moveTo>
                  <a:lnTo>
                    <a:pt x="2095585" y="0"/>
                  </a:lnTo>
                  <a:lnTo>
                    <a:pt x="2095585" y="2220174"/>
                  </a:lnTo>
                  <a:lnTo>
                    <a:pt x="0" y="2220174"/>
                  </a:lnTo>
                  <a:close/>
                </a:path>
              </a:pathLst>
            </a:custGeom>
            <a:solidFill>
              <a:srgbClr val="6299E4"/>
            </a:solidFill>
            <a:ln w="0">
              <a:noFill/>
            </a:ln>
          </p:spPr>
          <p:style>
            <a:lnRef idx="0">
              <a:scrgbClr r="0" g="0" b="0"/>
            </a:lnRef>
            <a:fillRef idx="0">
              <a:scrgbClr r="0" g="0" b="0"/>
            </a:fillRef>
            <a:effectRef idx="0">
              <a:scrgbClr r="0" g="0" b="0"/>
            </a:effectRef>
            <a:fontRef idx="minor"/>
          </p:style>
        </p:sp>
        <p:sp>
          <p:nvSpPr>
            <p:cNvPr id="120" name="TextBox 8"/>
            <p:cNvSpPr/>
            <p:nvPr/>
          </p:nvSpPr>
          <p:spPr>
            <a:xfrm>
              <a:off x="0" y="2332800"/>
              <a:ext cx="17708040" cy="6830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marL="518040" lvl="1" indent="-259200">
                <a:lnSpc>
                  <a:spcPts val="3359"/>
                </a:lnSpc>
                <a:buClr>
                  <a:srgbClr val="FFFFFF"/>
                </a:buClr>
                <a:buFont typeface="Arial"/>
                <a:buChar char="•"/>
              </a:pPr>
              <a:r>
                <a:rPr lang="en-US" sz="2600" b="0" strike="noStrike" spc="-1">
                  <a:solidFill>
                    <a:srgbClr val="FFFFFF"/>
                  </a:solidFill>
                  <a:latin typeface="arial"/>
                  <a:ea typeface="arial"/>
                </a:rPr>
                <a:t>Web2py's </a:t>
              </a:r>
              <a:r>
                <a:rPr lang="en-US" sz="2800" b="1" strike="noStrike" spc="-1">
                  <a:solidFill>
                    <a:srgbClr val="FFFFFF"/>
                  </a:solidFill>
                  <a:latin typeface="arial"/>
                  <a:ea typeface="arial"/>
                </a:rPr>
                <a:t>traditional framework can be modernized</a:t>
              </a:r>
              <a:r>
                <a:rPr lang="en-US" sz="2600" b="0" strike="noStrike" spc="-1">
                  <a:solidFill>
                    <a:srgbClr val="FFFFFF"/>
                  </a:solidFill>
                  <a:latin typeface="arial"/>
                  <a:ea typeface="arial"/>
                </a:rPr>
                <a:t> with MongoDB for </a:t>
              </a:r>
              <a:r>
                <a:rPr lang="en-US" sz="2800" b="1" strike="noStrike" spc="-1">
                  <a:solidFill>
                    <a:srgbClr val="FFFFFF"/>
                  </a:solidFill>
                  <a:latin typeface="arial"/>
                  <a:ea typeface="arial"/>
                </a:rPr>
                <a:t>improved scalability, flexibility and performance.</a:t>
              </a:r>
              <a:endParaRPr lang="en-IN" sz="2800" b="0" strike="noStrike" spc="-1">
                <a:latin typeface="Arial"/>
              </a:endParaRPr>
            </a:p>
            <a:p>
              <a:pPr marL="518040" lvl="1" indent="-259200">
                <a:lnSpc>
                  <a:spcPts val="3359"/>
                </a:lnSpc>
                <a:buClr>
                  <a:srgbClr val="FFFFFF"/>
                </a:buClr>
                <a:buFont typeface="Arial"/>
                <a:buChar char="•"/>
              </a:pPr>
              <a:r>
                <a:rPr lang="en-US" sz="2600" b="0" strike="noStrike" spc="-1">
                  <a:solidFill>
                    <a:srgbClr val="FFFFFF"/>
                  </a:solidFill>
                  <a:latin typeface="arial"/>
                  <a:ea typeface="arial"/>
                </a:rPr>
                <a:t>Additional Functionality to make the site more </a:t>
              </a:r>
              <a:r>
                <a:rPr lang="en-US" sz="2800" b="1" strike="noStrike" spc="-1">
                  <a:solidFill>
                    <a:srgbClr val="FFFFFF"/>
                  </a:solidFill>
                  <a:latin typeface="arial"/>
                  <a:ea typeface="arial"/>
                </a:rPr>
                <a:t>dynamic</a:t>
              </a:r>
              <a:r>
                <a:rPr lang="en-US" sz="2600" b="0" strike="noStrike" spc="-1">
                  <a:solidFill>
                    <a:srgbClr val="FFFFFF"/>
                  </a:solidFill>
                  <a:latin typeface="arial"/>
                  <a:ea typeface="arial"/>
                </a:rPr>
                <a:t> and </a:t>
              </a:r>
              <a:r>
                <a:rPr lang="en-US" sz="2800" b="1" strike="noStrike" spc="-1">
                  <a:solidFill>
                    <a:srgbClr val="FFFFFF"/>
                  </a:solidFill>
                  <a:latin typeface="arial"/>
                  <a:ea typeface="arial"/>
                </a:rPr>
                <a:t>interactive</a:t>
              </a:r>
              <a:endParaRPr lang="en-IN" sz="2800" b="0" strike="noStrike" spc="-1">
                <a:latin typeface="Arial"/>
              </a:endParaRPr>
            </a:p>
            <a:p>
              <a:pPr marL="1036440" lvl="2" indent="-345600">
                <a:lnSpc>
                  <a:spcPts val="3359"/>
                </a:lnSpc>
                <a:buClr>
                  <a:srgbClr val="FFFFFF"/>
                </a:buClr>
                <a:buFont typeface="Arial"/>
                <a:buChar char="⚬"/>
              </a:pPr>
              <a:r>
                <a:rPr lang="en-US" sz="2400" b="0" strike="noStrike" spc="-1">
                  <a:solidFill>
                    <a:srgbClr val="FFFFFF"/>
                  </a:solidFill>
                  <a:latin typeface="arial"/>
                  <a:ea typeface="arial"/>
                </a:rPr>
                <a:t>Dynamic real-time announcements</a:t>
              </a:r>
              <a:endParaRPr lang="en-IN" sz="2400" b="0" strike="noStrike" spc="-1">
                <a:latin typeface="Arial"/>
              </a:endParaRPr>
            </a:p>
            <a:p>
              <a:pPr marL="1036440" lvl="2" indent="-345600">
                <a:lnSpc>
                  <a:spcPts val="3359"/>
                </a:lnSpc>
                <a:buClr>
                  <a:srgbClr val="FFFFFF"/>
                </a:buClr>
                <a:buFont typeface="Arial"/>
                <a:buChar char="⚬"/>
              </a:pPr>
              <a:r>
                <a:rPr lang="en-US" sz="2400" b="0" strike="noStrike" spc="-1">
                  <a:solidFill>
                    <a:srgbClr val="FFFFFF"/>
                  </a:solidFill>
                  <a:latin typeface="arial"/>
                  <a:ea typeface="arial"/>
                </a:rPr>
                <a:t>Image functionality</a:t>
              </a:r>
              <a:endParaRPr lang="en-IN" sz="2400" b="0" strike="noStrike" spc="-1">
                <a:latin typeface="Arial"/>
              </a:endParaRPr>
            </a:p>
            <a:p>
              <a:pPr marL="1036440" lvl="2" indent="-345600">
                <a:lnSpc>
                  <a:spcPts val="3359"/>
                </a:lnSpc>
                <a:buClr>
                  <a:srgbClr val="FFFFFF"/>
                </a:buClr>
                <a:buFont typeface="Arial"/>
                <a:buChar char="⚬"/>
              </a:pPr>
              <a:r>
                <a:rPr lang="en-US" sz="2400" b="0" strike="noStrike" spc="-1">
                  <a:solidFill>
                    <a:srgbClr val="FFFFFF"/>
                  </a:solidFill>
                  <a:latin typeface="arial"/>
                  <a:ea typeface="arial"/>
                </a:rPr>
                <a:t>Preview option</a:t>
              </a:r>
              <a:endParaRPr lang="en-IN" sz="2400" b="0" strike="noStrike" spc="-1">
                <a:latin typeface="Arial"/>
              </a:endParaRPr>
            </a:p>
            <a:p>
              <a:pPr marL="1036440" lvl="2" indent="-345600">
                <a:lnSpc>
                  <a:spcPts val="3359"/>
                </a:lnSpc>
                <a:buClr>
                  <a:srgbClr val="FFFFFF"/>
                </a:buClr>
                <a:buFont typeface="Arial"/>
                <a:buChar char="⚬"/>
              </a:pPr>
              <a:r>
                <a:rPr lang="en-US" sz="2400" b="0" strike="noStrike" spc="-1">
                  <a:solidFill>
                    <a:srgbClr val="FFFFFF"/>
                  </a:solidFill>
                  <a:latin typeface="arial"/>
                  <a:ea typeface="arial"/>
                </a:rPr>
                <a:t>FAQs page</a:t>
              </a:r>
              <a:endParaRPr lang="en-IN" sz="2400" b="0" strike="noStrike" spc="-1">
                <a:latin typeface="Arial"/>
              </a:endParaRPr>
            </a:p>
            <a:p>
              <a:pPr marL="518040" lvl="1" indent="-259200">
                <a:lnSpc>
                  <a:spcPts val="3359"/>
                </a:lnSpc>
                <a:buClr>
                  <a:srgbClr val="FFFFFF"/>
                </a:buClr>
                <a:buFont typeface="Arial"/>
                <a:buChar char="•"/>
              </a:pPr>
              <a:r>
                <a:rPr lang="en-US" sz="2800" b="1" strike="noStrike" spc="-1">
                  <a:solidFill>
                    <a:srgbClr val="FFFFFF"/>
                  </a:solidFill>
                  <a:latin typeface="arial"/>
                  <a:ea typeface="arial"/>
                </a:rPr>
                <a:t>Streamlining user experience</a:t>
              </a:r>
              <a:r>
                <a:rPr lang="en-US" sz="2600" b="0" strike="noStrike" spc="-1">
                  <a:solidFill>
                    <a:srgbClr val="FFFFFF"/>
                  </a:solidFill>
                  <a:latin typeface="arial"/>
                  <a:ea typeface="arial"/>
                </a:rPr>
                <a:t> by </a:t>
              </a:r>
              <a:endParaRPr lang="en-IN" sz="2600" b="0" strike="noStrike" spc="-1">
                <a:latin typeface="Arial"/>
              </a:endParaRPr>
            </a:p>
            <a:p>
              <a:pPr marL="1036440" lvl="2" indent="-345600">
                <a:lnSpc>
                  <a:spcPts val="3359"/>
                </a:lnSpc>
                <a:buClr>
                  <a:srgbClr val="FFFFFF"/>
                </a:buClr>
                <a:buFont typeface="Arial"/>
                <a:buChar char="⚬"/>
              </a:pPr>
              <a:r>
                <a:rPr lang="en-US" sz="2400" b="0" strike="noStrike" spc="-1">
                  <a:solidFill>
                    <a:srgbClr val="FFFFFF"/>
                  </a:solidFill>
                  <a:latin typeface="arial"/>
                  <a:ea typeface="arial"/>
                </a:rPr>
                <a:t>File path is shown for streamlined navigation</a:t>
              </a:r>
              <a:endParaRPr lang="en-IN" sz="2400" b="0" strike="noStrike" spc="-1">
                <a:latin typeface="Arial"/>
              </a:endParaRPr>
            </a:p>
            <a:p>
              <a:pPr marL="1036440" lvl="2" indent="-345600">
                <a:lnSpc>
                  <a:spcPts val="3359"/>
                </a:lnSpc>
                <a:buClr>
                  <a:srgbClr val="FFFFFF"/>
                </a:buClr>
                <a:buFont typeface="Arial"/>
                <a:buChar char="⚬"/>
              </a:pPr>
              <a:r>
                <a:rPr lang="en-US" sz="2400" b="0" strike="noStrike" spc="-1">
                  <a:solidFill>
                    <a:srgbClr val="FFFFFF"/>
                  </a:solidFill>
                  <a:latin typeface="arial"/>
                  <a:ea typeface="arial"/>
                </a:rPr>
                <a:t>Document management made better by version control</a:t>
              </a:r>
              <a:endParaRPr lang="en-IN" sz="2400" b="0" strike="noStrike" spc="-1">
                <a:latin typeface="Arial"/>
              </a:endParaRPr>
            </a:p>
            <a:p>
              <a:pPr marL="1036440" lvl="2" indent="-345600">
                <a:lnSpc>
                  <a:spcPts val="3359"/>
                </a:lnSpc>
                <a:buClr>
                  <a:srgbClr val="FFFFFF"/>
                </a:buClr>
                <a:buFont typeface="Arial"/>
                <a:buChar char="⚬"/>
              </a:pPr>
              <a:r>
                <a:rPr lang="en-US" sz="2400" b="0" strike="noStrike" spc="-1">
                  <a:solidFill>
                    <a:srgbClr val="FFFFFF"/>
                  </a:solidFill>
                  <a:latin typeface="arial"/>
                  <a:ea typeface="arial"/>
                </a:rPr>
                <a:t>Print to PDF with preview option</a:t>
              </a:r>
              <a:endParaRPr lang="en-IN" sz="2400" b="0" strike="noStrike" spc="-1">
                <a:latin typeface="Arial"/>
              </a:endParaRPr>
            </a:p>
            <a:p>
              <a:pPr marL="1036440" lvl="2" indent="-345600">
                <a:lnSpc>
                  <a:spcPts val="3359"/>
                </a:lnSpc>
                <a:buClr>
                  <a:srgbClr val="FFFFFF"/>
                </a:buClr>
                <a:buFont typeface="Arial"/>
                <a:buChar char="⚬"/>
              </a:pPr>
              <a:r>
                <a:rPr lang="en-US" sz="2400" b="0" strike="noStrike" spc="-1">
                  <a:solidFill>
                    <a:srgbClr val="FFFFFF"/>
                  </a:solidFill>
                  <a:latin typeface="arial"/>
                  <a:ea typeface="arial"/>
                </a:rPr>
                <a:t>Content Management by Edit PDF option</a:t>
              </a:r>
              <a:endParaRPr lang="en-IN" sz="2400" b="0" strike="noStrike" spc="-1">
                <a:latin typeface="Arial"/>
              </a:endParaRPr>
            </a:p>
            <a:p>
              <a:pPr marL="1036440" lvl="2" indent="-345600">
                <a:lnSpc>
                  <a:spcPts val="3359"/>
                </a:lnSpc>
                <a:buClr>
                  <a:srgbClr val="FFFFFF"/>
                </a:buClr>
                <a:buFont typeface="Arial"/>
                <a:buChar char="⚬"/>
              </a:pPr>
              <a:r>
                <a:rPr lang="en-US" sz="2400" b="0" strike="noStrike" spc="-1">
                  <a:solidFill>
                    <a:srgbClr val="FFFFFF"/>
                  </a:solidFill>
                  <a:latin typeface="arial"/>
                  <a:ea typeface="arial"/>
                </a:rPr>
                <a:t>Easy one page layout for all major functionalities</a:t>
              </a:r>
              <a:endParaRPr lang="en-IN" sz="2400" b="0" strike="noStrike" spc="-1">
                <a:latin typeface="Arial"/>
              </a:endParaRPr>
            </a:p>
            <a:p>
              <a:pPr marL="1036440" lvl="2" indent="-345600">
                <a:lnSpc>
                  <a:spcPts val="3359"/>
                </a:lnSpc>
                <a:buClr>
                  <a:srgbClr val="FFFFFF"/>
                </a:buClr>
                <a:buFont typeface="Arial"/>
                <a:buChar char="⚬"/>
              </a:pPr>
              <a:r>
                <a:rPr lang="en-US" sz="2400" b="0" strike="noStrike" spc="-1">
                  <a:solidFill>
                    <a:srgbClr val="FFFFFF"/>
                  </a:solidFill>
                  <a:latin typeface="arial"/>
                  <a:ea typeface="arial"/>
                </a:rPr>
                <a:t>Combining redundant tabs </a:t>
              </a:r>
              <a:endParaRPr lang="en-IN" sz="2400" b="0" strike="noStrike" spc="-1">
                <a:latin typeface="Arial"/>
              </a:endParaRPr>
            </a:p>
            <a:p>
              <a:pPr marL="1036440" lvl="2" indent="-345600">
                <a:lnSpc>
                  <a:spcPts val="3359"/>
                </a:lnSpc>
                <a:buClr>
                  <a:srgbClr val="FFFFFF"/>
                </a:buClr>
                <a:buFont typeface="Arial"/>
                <a:buChar char="⚬"/>
              </a:pPr>
              <a:r>
                <a:rPr lang="en-US" sz="2400" b="0" strike="noStrike" spc="-1">
                  <a:solidFill>
                    <a:srgbClr val="FFFFFF"/>
                  </a:solidFill>
                  <a:latin typeface="arial"/>
                  <a:ea typeface="arial"/>
                </a:rPr>
                <a:t>Interactive &amp; Engaging Experience: FAQs page and </a:t>
              </a:r>
              <a:r>
                <a:rPr lang="en-US" sz="2600" b="1" strike="noStrike" spc="-1">
                  <a:solidFill>
                    <a:srgbClr val="FFFFFF"/>
                  </a:solidFill>
                  <a:latin typeface="arial"/>
                  <a:ea typeface="arial"/>
                </a:rPr>
                <a:t>responsive</a:t>
              </a:r>
              <a:r>
                <a:rPr lang="en-US" sz="2400" b="0" strike="noStrike" spc="-1">
                  <a:solidFill>
                    <a:srgbClr val="FFFFFF"/>
                  </a:solidFill>
                  <a:latin typeface="arial"/>
                  <a:ea typeface="arial"/>
                </a:rPr>
                <a:t> design for seamless workflows.</a:t>
              </a:r>
              <a:endParaRPr lang="en-IN" sz="2400" b="0" strike="noStrike" spc="-1">
                <a:latin typeface="Arial"/>
              </a:endParaRPr>
            </a:p>
            <a:p>
              <a:pPr algn="ctr">
                <a:lnSpc>
                  <a:spcPts val="2659"/>
                </a:lnSpc>
                <a:buNone/>
              </a:pPr>
              <a:endParaRPr lang="en-IN" sz="2400" b="0" strike="noStrike" spc="-1">
                <a:latin typeface="Arial"/>
              </a:endParaRPr>
            </a:p>
          </p:txBody>
        </p:sp>
      </p:grpSp>
      <p:sp>
        <p:nvSpPr>
          <p:cNvPr id="122" name="TextBox 13"/>
          <p:cNvSpPr/>
          <p:nvPr/>
        </p:nvSpPr>
        <p:spPr>
          <a:xfrm>
            <a:off x="4891320" y="360000"/>
            <a:ext cx="6988680" cy="1099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8654"/>
              </a:lnSpc>
              <a:buNone/>
            </a:pPr>
            <a:r>
              <a:rPr lang="en-US" sz="8160" b="0" strike="noStrike" spc="814">
                <a:solidFill>
                  <a:srgbClr val="194A8D"/>
                </a:solidFill>
                <a:latin typeface="League Spartan"/>
                <a:ea typeface="League Spartan"/>
              </a:rPr>
              <a:t>SOLUTION</a:t>
            </a:r>
            <a:endParaRPr lang="en-IN" sz="8160" b="0" strike="noStrike" spc="-1">
              <a:latin typeface="Arial"/>
            </a:endParaRPr>
          </a:p>
        </p:txBody>
      </p:sp>
      <p:sp>
        <p:nvSpPr>
          <p:cNvPr id="123" name="TextBox 14"/>
          <p:cNvSpPr/>
          <p:nvPr/>
        </p:nvSpPr>
        <p:spPr>
          <a:xfrm>
            <a:off x="1146600" y="1980000"/>
            <a:ext cx="7655400" cy="793188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053371"/>
            </a:gs>
            <a:gs pos="100000">
              <a:srgbClr val="4874B0"/>
            </a:gs>
          </a:gsLst>
          <a:lin ang="13500000"/>
        </a:gradFill>
        <a:effectLst/>
      </p:bgPr>
    </p:bg>
    <p:spTree>
      <p:nvGrpSpPr>
        <p:cNvPr id="1" name=""/>
        <p:cNvGrpSpPr/>
        <p:nvPr/>
      </p:nvGrpSpPr>
      <p:grpSpPr>
        <a:xfrm>
          <a:off x="0" y="0"/>
          <a:ext cx="0" cy="0"/>
          <a:chOff x="0" y="0"/>
          <a:chExt cx="0" cy="0"/>
        </a:xfrm>
      </p:grpSpPr>
      <p:pic>
        <p:nvPicPr>
          <p:cNvPr id="124" name="Picture 28"/>
          <p:cNvPicPr/>
          <p:nvPr/>
        </p:nvPicPr>
        <p:blipFill>
          <a:blip r:embed="rId2"/>
          <a:stretch/>
        </p:blipFill>
        <p:spPr>
          <a:xfrm>
            <a:off x="-14760" y="0"/>
            <a:ext cx="6798600" cy="10553400"/>
          </a:xfrm>
          <a:prstGeom prst="rect">
            <a:avLst/>
          </a:prstGeom>
          <a:ln w="0">
            <a:noFill/>
          </a:ln>
        </p:spPr>
      </p:pic>
      <p:grpSp>
        <p:nvGrpSpPr>
          <p:cNvPr id="125" name="Group 3"/>
          <p:cNvGrpSpPr/>
          <p:nvPr/>
        </p:nvGrpSpPr>
        <p:grpSpPr>
          <a:xfrm>
            <a:off x="5139000" y="-32400"/>
            <a:ext cx="12254760" cy="2595600"/>
            <a:chOff x="5139000" y="-32400"/>
            <a:chExt cx="12254760" cy="2595600"/>
          </a:xfrm>
        </p:grpSpPr>
        <p:sp>
          <p:nvSpPr>
            <p:cNvPr id="126" name="Freeform 4"/>
            <p:cNvSpPr/>
            <p:nvPr/>
          </p:nvSpPr>
          <p:spPr>
            <a:xfrm>
              <a:off x="5139000" y="124560"/>
              <a:ext cx="12254760" cy="2438640"/>
            </a:xfrm>
            <a:custGeom>
              <a:avLst/>
              <a:gdLst/>
              <a:ahLst/>
              <a:cxnLst/>
              <a:rect l="l" t="t" r="r" b="b"/>
              <a:pathLst>
                <a:path w="3721126" h="740534">
                  <a:moveTo>
                    <a:pt x="0" y="0"/>
                  </a:moveTo>
                  <a:lnTo>
                    <a:pt x="3721126" y="0"/>
                  </a:lnTo>
                  <a:lnTo>
                    <a:pt x="3721126" y="740534"/>
                  </a:lnTo>
                  <a:lnTo>
                    <a:pt x="0" y="740534"/>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27" name="TextBox 5"/>
            <p:cNvSpPr/>
            <p:nvPr/>
          </p:nvSpPr>
          <p:spPr>
            <a:xfrm>
              <a:off x="5139000" y="-32400"/>
              <a:ext cx="12254760" cy="2595240"/>
            </a:xfrm>
            <a:prstGeom prst="rect">
              <a:avLst/>
            </a:prstGeom>
            <a:noFill/>
            <a:ln w="0">
              <a:noFill/>
            </a:ln>
          </p:spPr>
          <p:style>
            <a:lnRef idx="0">
              <a:scrgbClr r="0" g="0" b="0"/>
            </a:lnRef>
            <a:fillRef idx="0">
              <a:scrgbClr r="0" g="0" b="0"/>
            </a:fillRef>
            <a:effectRef idx="0">
              <a:scrgbClr r="0" g="0" b="0"/>
            </a:effectRef>
            <a:fontRef idx="minor"/>
          </p:style>
        </p:sp>
      </p:grpSp>
      <p:sp>
        <p:nvSpPr>
          <p:cNvPr id="128" name="TextBox 6"/>
          <p:cNvSpPr/>
          <p:nvPr/>
        </p:nvSpPr>
        <p:spPr>
          <a:xfrm>
            <a:off x="-1008000" y="4181760"/>
            <a:ext cx="8245800" cy="2007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7903"/>
              </a:lnSpc>
              <a:buNone/>
            </a:pPr>
            <a:r>
              <a:rPr lang="en-US" sz="7460" b="0" strike="noStrike" spc="744">
                <a:solidFill>
                  <a:srgbClr val="FFFFFF"/>
                </a:solidFill>
                <a:latin typeface="League Spartan"/>
                <a:ea typeface="League Spartan"/>
              </a:rPr>
              <a:t>STRATEGIC GOALS</a:t>
            </a:r>
            <a:endParaRPr lang="en-IN" sz="7460" b="0" strike="noStrike" spc="-1">
              <a:latin typeface="Arial"/>
            </a:endParaRPr>
          </a:p>
        </p:txBody>
      </p:sp>
      <p:grpSp>
        <p:nvGrpSpPr>
          <p:cNvPr id="129" name="Group 7"/>
          <p:cNvGrpSpPr/>
          <p:nvPr/>
        </p:nvGrpSpPr>
        <p:grpSpPr>
          <a:xfrm>
            <a:off x="6740280" y="3614040"/>
            <a:ext cx="10915920" cy="2595600"/>
            <a:chOff x="6740280" y="3614040"/>
            <a:chExt cx="10915920" cy="2595600"/>
          </a:xfrm>
        </p:grpSpPr>
        <p:sp>
          <p:nvSpPr>
            <p:cNvPr id="130" name="Freeform 8"/>
            <p:cNvSpPr/>
            <p:nvPr/>
          </p:nvSpPr>
          <p:spPr>
            <a:xfrm>
              <a:off x="6740280" y="3771000"/>
              <a:ext cx="10915920" cy="2438640"/>
            </a:xfrm>
            <a:custGeom>
              <a:avLst/>
              <a:gdLst/>
              <a:ahLst/>
              <a:cxnLst/>
              <a:rect l="l" t="t" r="r" b="b"/>
              <a:pathLst>
                <a:path w="3314675" h="740534">
                  <a:moveTo>
                    <a:pt x="0" y="0"/>
                  </a:moveTo>
                  <a:lnTo>
                    <a:pt x="3314675" y="0"/>
                  </a:lnTo>
                  <a:lnTo>
                    <a:pt x="3314675" y="740534"/>
                  </a:lnTo>
                  <a:lnTo>
                    <a:pt x="0" y="740534"/>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31" name="TextBox 9"/>
            <p:cNvSpPr/>
            <p:nvPr/>
          </p:nvSpPr>
          <p:spPr>
            <a:xfrm>
              <a:off x="6740280" y="3614040"/>
              <a:ext cx="10915920" cy="2595240"/>
            </a:xfrm>
            <a:prstGeom prst="rect">
              <a:avLst/>
            </a:prstGeom>
            <a:noFill/>
            <a:ln w="0">
              <a:noFill/>
            </a:ln>
          </p:spPr>
          <p:style>
            <a:lnRef idx="0">
              <a:scrgbClr r="0" g="0" b="0"/>
            </a:lnRef>
            <a:fillRef idx="0">
              <a:scrgbClr r="0" g="0" b="0"/>
            </a:fillRef>
            <a:effectRef idx="0">
              <a:scrgbClr r="0" g="0" b="0"/>
            </a:effectRef>
            <a:fontRef idx="minor"/>
          </p:style>
        </p:sp>
      </p:grpSp>
      <p:grpSp>
        <p:nvGrpSpPr>
          <p:cNvPr id="132" name="Group 10"/>
          <p:cNvGrpSpPr/>
          <p:nvPr/>
        </p:nvGrpSpPr>
        <p:grpSpPr>
          <a:xfrm>
            <a:off x="5562360" y="7405560"/>
            <a:ext cx="12119760" cy="2595600"/>
            <a:chOff x="5562360" y="7405560"/>
            <a:chExt cx="12119760" cy="2595600"/>
          </a:xfrm>
        </p:grpSpPr>
        <p:sp>
          <p:nvSpPr>
            <p:cNvPr id="133" name="Freeform 11"/>
            <p:cNvSpPr/>
            <p:nvPr/>
          </p:nvSpPr>
          <p:spPr>
            <a:xfrm>
              <a:off x="5562360" y="7562520"/>
              <a:ext cx="12119760" cy="2438640"/>
            </a:xfrm>
            <a:custGeom>
              <a:avLst/>
              <a:gdLst/>
              <a:ahLst/>
              <a:cxnLst/>
              <a:rect l="l" t="t" r="r" b="b"/>
              <a:pathLst>
                <a:path w="3680223" h="740534">
                  <a:moveTo>
                    <a:pt x="0" y="0"/>
                  </a:moveTo>
                  <a:lnTo>
                    <a:pt x="3680223" y="0"/>
                  </a:lnTo>
                  <a:lnTo>
                    <a:pt x="3680223" y="740534"/>
                  </a:lnTo>
                  <a:lnTo>
                    <a:pt x="0" y="740534"/>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34" name="TextBox 12"/>
            <p:cNvSpPr/>
            <p:nvPr/>
          </p:nvSpPr>
          <p:spPr>
            <a:xfrm>
              <a:off x="5562360" y="7405560"/>
              <a:ext cx="12119760" cy="2595240"/>
            </a:xfrm>
            <a:prstGeom prst="rect">
              <a:avLst/>
            </a:prstGeom>
            <a:noFill/>
            <a:ln w="0">
              <a:noFill/>
            </a:ln>
          </p:spPr>
          <p:style>
            <a:lnRef idx="0">
              <a:scrgbClr r="0" g="0" b="0"/>
            </a:lnRef>
            <a:fillRef idx="0">
              <a:scrgbClr r="0" g="0" b="0"/>
            </a:fillRef>
            <a:effectRef idx="0">
              <a:scrgbClr r="0" g="0" b="0"/>
            </a:effectRef>
            <a:fontRef idx="minor"/>
          </p:style>
        </p:sp>
      </p:grpSp>
      <p:grpSp>
        <p:nvGrpSpPr>
          <p:cNvPr id="135" name="Group 13"/>
          <p:cNvGrpSpPr/>
          <p:nvPr/>
        </p:nvGrpSpPr>
        <p:grpSpPr>
          <a:xfrm>
            <a:off x="4246920" y="-49320"/>
            <a:ext cx="1731600" cy="1731600"/>
            <a:chOff x="4246920" y="-49320"/>
            <a:chExt cx="1731600" cy="1731600"/>
          </a:xfrm>
        </p:grpSpPr>
        <p:sp>
          <p:nvSpPr>
            <p:cNvPr id="136" name="Freeform 14"/>
            <p:cNvSpPr/>
            <p:nvPr/>
          </p:nvSpPr>
          <p:spPr>
            <a:xfrm>
              <a:off x="4246920" y="-49320"/>
              <a:ext cx="1731600" cy="17316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a:ln w="0">
              <a:noFill/>
            </a:ln>
          </p:spPr>
          <p:style>
            <a:lnRef idx="0">
              <a:scrgbClr r="0" g="0" b="0"/>
            </a:lnRef>
            <a:fillRef idx="0">
              <a:scrgbClr r="0" g="0" b="0"/>
            </a:fillRef>
            <a:effectRef idx="0">
              <a:scrgbClr r="0" g="0" b="0"/>
            </a:effectRef>
            <a:fontRef idx="minor"/>
          </p:style>
        </p:sp>
        <p:sp>
          <p:nvSpPr>
            <p:cNvPr id="137" name="TextBox 15"/>
            <p:cNvSpPr/>
            <p:nvPr/>
          </p:nvSpPr>
          <p:spPr>
            <a:xfrm>
              <a:off x="4409280" y="11520"/>
              <a:ext cx="1406880" cy="1508400"/>
            </a:xfrm>
            <a:prstGeom prst="rect">
              <a:avLst/>
            </a:prstGeom>
            <a:noFill/>
            <a:ln w="0">
              <a:noFill/>
            </a:ln>
          </p:spPr>
          <p:style>
            <a:lnRef idx="0">
              <a:scrgbClr r="0" g="0" b="0"/>
            </a:lnRef>
            <a:fillRef idx="0">
              <a:scrgbClr r="0" g="0" b="0"/>
            </a:fillRef>
            <a:effectRef idx="0">
              <a:scrgbClr r="0" g="0" b="0"/>
            </a:effectRef>
            <a:fontRef idx="minor"/>
          </p:style>
        </p:sp>
      </p:grpSp>
      <p:grpSp>
        <p:nvGrpSpPr>
          <p:cNvPr id="138" name="Group 16"/>
          <p:cNvGrpSpPr/>
          <p:nvPr/>
        </p:nvGrpSpPr>
        <p:grpSpPr>
          <a:xfrm>
            <a:off x="5828400" y="2562840"/>
            <a:ext cx="1731600" cy="1731600"/>
            <a:chOff x="5828400" y="2562840"/>
            <a:chExt cx="1731600" cy="1731600"/>
          </a:xfrm>
        </p:grpSpPr>
        <p:sp>
          <p:nvSpPr>
            <p:cNvPr id="139" name="Freeform 17"/>
            <p:cNvSpPr/>
            <p:nvPr/>
          </p:nvSpPr>
          <p:spPr>
            <a:xfrm>
              <a:off x="5828400" y="2562840"/>
              <a:ext cx="1731600" cy="17316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a:ln w="0">
              <a:noFill/>
            </a:ln>
          </p:spPr>
          <p:style>
            <a:lnRef idx="0">
              <a:scrgbClr r="0" g="0" b="0"/>
            </a:lnRef>
            <a:fillRef idx="0">
              <a:scrgbClr r="0" g="0" b="0"/>
            </a:fillRef>
            <a:effectRef idx="0">
              <a:scrgbClr r="0" g="0" b="0"/>
            </a:effectRef>
            <a:fontRef idx="minor"/>
          </p:style>
        </p:sp>
        <p:sp>
          <p:nvSpPr>
            <p:cNvPr id="140" name="TextBox 18"/>
            <p:cNvSpPr/>
            <p:nvPr/>
          </p:nvSpPr>
          <p:spPr>
            <a:xfrm>
              <a:off x="5990760" y="2623680"/>
              <a:ext cx="1406880" cy="1508400"/>
            </a:xfrm>
            <a:prstGeom prst="rect">
              <a:avLst/>
            </a:prstGeom>
            <a:noFill/>
            <a:ln w="0">
              <a:noFill/>
            </a:ln>
          </p:spPr>
          <p:style>
            <a:lnRef idx="0">
              <a:scrgbClr r="0" g="0" b="0"/>
            </a:lnRef>
            <a:fillRef idx="0">
              <a:scrgbClr r="0" g="0" b="0"/>
            </a:fillRef>
            <a:effectRef idx="0">
              <a:scrgbClr r="0" g="0" b="0"/>
            </a:effectRef>
            <a:fontRef idx="minor"/>
          </p:style>
        </p:sp>
      </p:grpSp>
      <p:grpSp>
        <p:nvGrpSpPr>
          <p:cNvPr id="141" name="Group 19"/>
          <p:cNvGrpSpPr/>
          <p:nvPr/>
        </p:nvGrpSpPr>
        <p:grpSpPr>
          <a:xfrm>
            <a:off x="4741920" y="6696360"/>
            <a:ext cx="1731600" cy="1731600"/>
            <a:chOff x="4741920" y="6696360"/>
            <a:chExt cx="1731600" cy="1731600"/>
          </a:xfrm>
        </p:grpSpPr>
        <p:sp>
          <p:nvSpPr>
            <p:cNvPr id="142" name="Freeform 20"/>
            <p:cNvSpPr/>
            <p:nvPr/>
          </p:nvSpPr>
          <p:spPr>
            <a:xfrm>
              <a:off x="4741920" y="6696360"/>
              <a:ext cx="1731600" cy="17316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a:ln w="0">
              <a:noFill/>
            </a:ln>
          </p:spPr>
          <p:style>
            <a:lnRef idx="0">
              <a:scrgbClr r="0" g="0" b="0"/>
            </a:lnRef>
            <a:fillRef idx="0">
              <a:scrgbClr r="0" g="0" b="0"/>
            </a:fillRef>
            <a:effectRef idx="0">
              <a:scrgbClr r="0" g="0" b="0"/>
            </a:effectRef>
            <a:fontRef idx="minor"/>
          </p:style>
        </p:sp>
        <p:sp>
          <p:nvSpPr>
            <p:cNvPr id="143" name="TextBox 21"/>
            <p:cNvSpPr/>
            <p:nvPr/>
          </p:nvSpPr>
          <p:spPr>
            <a:xfrm>
              <a:off x="4904280" y="6757200"/>
              <a:ext cx="1406880" cy="1508400"/>
            </a:xfrm>
            <a:prstGeom prst="rect">
              <a:avLst/>
            </a:prstGeom>
            <a:noFill/>
            <a:ln w="0">
              <a:noFill/>
            </a:ln>
          </p:spPr>
          <p:style>
            <a:lnRef idx="0">
              <a:scrgbClr r="0" g="0" b="0"/>
            </a:lnRef>
            <a:fillRef idx="0">
              <a:scrgbClr r="0" g="0" b="0"/>
            </a:fillRef>
            <a:effectRef idx="0">
              <a:scrgbClr r="0" g="0" b="0"/>
            </a:effectRef>
            <a:fontRef idx="minor"/>
          </p:style>
        </p:sp>
      </p:grpSp>
      <p:sp>
        <p:nvSpPr>
          <p:cNvPr id="144" name="TextBox 22"/>
          <p:cNvSpPr/>
          <p:nvPr/>
        </p:nvSpPr>
        <p:spPr>
          <a:xfrm>
            <a:off x="6180480" y="396720"/>
            <a:ext cx="11078280" cy="2195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789"/>
              </a:lnSpc>
              <a:buNone/>
            </a:pPr>
            <a:r>
              <a:rPr lang="en-US" sz="1990" b="1" strike="noStrike" spc="-1">
                <a:solidFill>
                  <a:srgbClr val="194A8D"/>
                </a:solidFill>
                <a:latin typeface="Arimo Bold"/>
                <a:ea typeface="Arimo Bold"/>
              </a:rPr>
              <a:t> </a:t>
            </a:r>
            <a:r>
              <a:rPr lang="en-US" sz="2800" b="1" strike="noStrike" spc="-1">
                <a:solidFill>
                  <a:srgbClr val="194A8D"/>
                </a:solidFill>
                <a:latin typeface="Arimo Bold"/>
                <a:ea typeface="Arimo Bold"/>
              </a:rPr>
              <a:t>Communication is the Key</a:t>
            </a:r>
            <a:endParaRPr lang="en-IN" sz="2800" b="0" strike="noStrike" spc="-1">
              <a:latin typeface="Arial"/>
            </a:endParaRPr>
          </a:p>
          <a:p>
            <a:pPr>
              <a:lnSpc>
                <a:spcPts val="2509"/>
              </a:lnSpc>
              <a:buNone/>
            </a:pPr>
            <a:r>
              <a:rPr lang="en-US" sz="1790" b="0" strike="noStrike" spc="-1">
                <a:solidFill>
                  <a:srgbClr val="194A8D"/>
                </a:solidFill>
                <a:latin typeface="arial"/>
                <a:ea typeface="arial"/>
              </a:rPr>
              <a:t>To address the lack of information and unclear client requirements, we prioritized open and continuous communication. Regular meetings, requirement gathering sessions, and direct discussions helped refine the client's vision. We ensured all stakeholders were aligned through detailed documentation, clarifying expectations at each phase. This approach minimised misunderstandings and enabled proactive problem-solving. </a:t>
            </a:r>
            <a:endParaRPr lang="en-IN" sz="1790" b="0" strike="noStrike" spc="-1">
              <a:latin typeface="Arial"/>
            </a:endParaRPr>
          </a:p>
          <a:p>
            <a:pPr>
              <a:lnSpc>
                <a:spcPts val="1950"/>
              </a:lnSpc>
              <a:buNone/>
            </a:pPr>
            <a:endParaRPr lang="en-IN" sz="1790" b="0" strike="noStrike" spc="-1">
              <a:latin typeface="Arial"/>
            </a:endParaRPr>
          </a:p>
        </p:txBody>
      </p:sp>
      <p:sp>
        <p:nvSpPr>
          <p:cNvPr id="145" name="TextBox 23"/>
          <p:cNvSpPr/>
          <p:nvPr/>
        </p:nvSpPr>
        <p:spPr>
          <a:xfrm>
            <a:off x="7072560" y="4254120"/>
            <a:ext cx="10433520" cy="155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455"/>
              </a:lnSpc>
              <a:buNone/>
            </a:pPr>
            <a:r>
              <a:rPr lang="en-US" sz="2800" b="1" strike="noStrike" spc="-1">
                <a:solidFill>
                  <a:srgbClr val="194A8D"/>
                </a:solidFill>
                <a:latin typeface="Arimo Bold"/>
                <a:ea typeface="Arimo Bold"/>
              </a:rPr>
              <a:t>We Used the Prototype Life Cycle Model</a:t>
            </a:r>
            <a:endParaRPr lang="en-IN" sz="2800" b="0" strike="noStrike" spc="-1">
              <a:latin typeface="Arial"/>
            </a:endParaRPr>
          </a:p>
          <a:p>
            <a:pPr>
              <a:lnSpc>
                <a:spcPts val="2455"/>
              </a:lnSpc>
              <a:buNone/>
            </a:pPr>
            <a:r>
              <a:rPr lang="en-US" sz="1750" b="0" strike="noStrike" spc="-1">
                <a:solidFill>
                  <a:srgbClr val="194A8D"/>
                </a:solidFill>
                <a:latin typeface="arial"/>
                <a:ea typeface="arial"/>
              </a:rPr>
              <a:t>Instead of a rigid development approach, we adopted the Prototype Life Cycle Model, which allowed us to build iterative versions of the intranet. This method helped us visualize and test solutions early, refining navigation, layout and document management features step by step. Prototyping enabled us to explore ways to fit essential elements on the homepage without compromising design. </a:t>
            </a:r>
            <a:endParaRPr lang="en-IN" sz="1750" b="0" strike="noStrike" spc="-1">
              <a:latin typeface="Arial"/>
            </a:endParaRPr>
          </a:p>
        </p:txBody>
      </p:sp>
      <p:sp>
        <p:nvSpPr>
          <p:cNvPr id="146" name="TextBox 24"/>
          <p:cNvSpPr/>
          <p:nvPr/>
        </p:nvSpPr>
        <p:spPr>
          <a:xfrm>
            <a:off x="6616800" y="7676640"/>
            <a:ext cx="10776960" cy="2516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891"/>
              </a:lnSpc>
              <a:buNone/>
            </a:pPr>
            <a:r>
              <a:rPr lang="en-US" sz="2800" b="1" strike="noStrike" spc="-1">
                <a:solidFill>
                  <a:srgbClr val="194A8D"/>
                </a:solidFill>
                <a:latin typeface="Arimo Bold"/>
                <a:ea typeface="Arimo Bold"/>
              </a:rPr>
              <a:t>Incorporated User Feedback at Every Step</a:t>
            </a:r>
            <a:endParaRPr lang="en-IN" sz="2800" b="0" strike="noStrike" spc="-1">
              <a:latin typeface="Arial"/>
            </a:endParaRPr>
          </a:p>
          <a:p>
            <a:pPr>
              <a:lnSpc>
                <a:spcPts val="2750"/>
              </a:lnSpc>
              <a:buNone/>
            </a:pPr>
            <a:r>
              <a:rPr lang="en-US" sz="1960" b="0" strike="noStrike" spc="-1">
                <a:solidFill>
                  <a:srgbClr val="194A8D"/>
                </a:solidFill>
                <a:latin typeface="arial"/>
                <a:ea typeface="arial"/>
              </a:rPr>
              <a:t>User experience was central to our redesign, so we actively incorporated feedback throughout development. By engaging end-users and key stakeholders early, we could identify pain points and areas for improvement. Feedback sessions helped us refine navigation, optimize workflows, and streamline document version tracking. Iterative testing ensured the intranet remained intuitive, preventing feature overload while maintaining functionality. </a:t>
            </a:r>
            <a:endParaRPr lang="en-IN" sz="1960" b="0" strike="noStrike" spc="-1">
              <a:latin typeface="Arial"/>
            </a:endParaRPr>
          </a:p>
          <a:p>
            <a:pPr>
              <a:lnSpc>
                <a:spcPts val="3172"/>
              </a:lnSpc>
              <a:buNone/>
            </a:pPr>
            <a:endParaRPr lang="en-IN" sz="1960" b="0" strike="noStrike" spc="-1">
              <a:latin typeface="Arial"/>
            </a:endParaRPr>
          </a:p>
        </p:txBody>
      </p:sp>
      <p:sp>
        <p:nvSpPr>
          <p:cNvPr id="147" name="TextBox 25"/>
          <p:cNvSpPr/>
          <p:nvPr/>
        </p:nvSpPr>
        <p:spPr>
          <a:xfrm>
            <a:off x="4246920" y="540000"/>
            <a:ext cx="1679400" cy="715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5632"/>
              </a:lnSpc>
              <a:buNone/>
            </a:pPr>
            <a:r>
              <a:rPr lang="en-US" sz="5310" b="0" strike="noStrike" spc="528">
                <a:solidFill>
                  <a:srgbClr val="FFFFFF"/>
                </a:solidFill>
                <a:latin typeface="League Spartan"/>
                <a:ea typeface="League Spartan"/>
              </a:rPr>
              <a:t>01</a:t>
            </a:r>
            <a:endParaRPr lang="en-IN" sz="5310" b="0" strike="noStrike" spc="-1">
              <a:latin typeface="Arial"/>
            </a:endParaRPr>
          </a:p>
        </p:txBody>
      </p:sp>
      <p:sp>
        <p:nvSpPr>
          <p:cNvPr id="148" name="TextBox 26"/>
          <p:cNvSpPr/>
          <p:nvPr/>
        </p:nvSpPr>
        <p:spPr>
          <a:xfrm>
            <a:off x="5880600" y="3064320"/>
            <a:ext cx="1679400" cy="715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5632"/>
              </a:lnSpc>
              <a:buNone/>
            </a:pPr>
            <a:r>
              <a:rPr lang="en-US" sz="5310" b="0" strike="noStrike" spc="528">
                <a:solidFill>
                  <a:srgbClr val="FFFFFF"/>
                </a:solidFill>
                <a:latin typeface="League Spartan"/>
                <a:ea typeface="League Spartan"/>
              </a:rPr>
              <a:t>02</a:t>
            </a:r>
            <a:endParaRPr lang="en-IN" sz="5310" b="0" strike="noStrike" spc="-1">
              <a:latin typeface="Arial"/>
            </a:endParaRPr>
          </a:p>
        </p:txBody>
      </p:sp>
      <p:sp>
        <p:nvSpPr>
          <p:cNvPr id="149" name="TextBox 27"/>
          <p:cNvSpPr/>
          <p:nvPr/>
        </p:nvSpPr>
        <p:spPr>
          <a:xfrm>
            <a:off x="4794120" y="7225560"/>
            <a:ext cx="1679400" cy="715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5632"/>
              </a:lnSpc>
              <a:buNone/>
            </a:pPr>
            <a:r>
              <a:rPr lang="en-US" sz="5310" b="0" strike="noStrike" spc="528">
                <a:solidFill>
                  <a:srgbClr val="FFFFFF"/>
                </a:solidFill>
                <a:latin typeface="League Spartan"/>
                <a:ea typeface="League Spartan"/>
              </a:rPr>
              <a:t>03</a:t>
            </a:r>
            <a:endParaRPr lang="en-IN" sz="531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053371"/>
            </a:gs>
            <a:gs pos="100000">
              <a:srgbClr val="4874B0"/>
            </a:gs>
          </a:gsLst>
          <a:lin ang="13500000"/>
        </a:gradFill>
        <a:effectLst/>
      </p:bgPr>
    </p:bg>
    <p:spTree>
      <p:nvGrpSpPr>
        <p:cNvPr id="1" name=""/>
        <p:cNvGrpSpPr/>
        <p:nvPr/>
      </p:nvGrpSpPr>
      <p:grpSpPr>
        <a:xfrm>
          <a:off x="0" y="0"/>
          <a:ext cx="0" cy="0"/>
          <a:chOff x="0" y="0"/>
          <a:chExt cx="0" cy="0"/>
        </a:xfrm>
      </p:grpSpPr>
      <p:grpSp>
        <p:nvGrpSpPr>
          <p:cNvPr id="150" name="Group 2"/>
          <p:cNvGrpSpPr/>
          <p:nvPr/>
        </p:nvGrpSpPr>
        <p:grpSpPr>
          <a:xfrm>
            <a:off x="0" y="8115480"/>
            <a:ext cx="18287640" cy="5288400"/>
            <a:chOff x="0" y="8115480"/>
            <a:chExt cx="18287640" cy="5288400"/>
          </a:xfrm>
        </p:grpSpPr>
        <p:sp>
          <p:nvSpPr>
            <p:cNvPr id="151" name="Freeform 3"/>
            <p:cNvSpPr/>
            <p:nvPr/>
          </p:nvSpPr>
          <p:spPr>
            <a:xfrm>
              <a:off x="0" y="8115480"/>
              <a:ext cx="18287640" cy="5288400"/>
            </a:xfrm>
            <a:custGeom>
              <a:avLst/>
              <a:gdLst/>
              <a:ahLst/>
              <a:cxnLst/>
              <a:rect l="l" t="t" r="r" b="b"/>
              <a:pathLst>
                <a:path w="2833290" h="819340">
                  <a:moveTo>
                    <a:pt x="0" y="0"/>
                  </a:moveTo>
                  <a:lnTo>
                    <a:pt x="2833290" y="0"/>
                  </a:lnTo>
                  <a:lnTo>
                    <a:pt x="2833290" y="819340"/>
                  </a:lnTo>
                  <a:lnTo>
                    <a:pt x="0" y="81934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grpSp>
      <p:sp>
        <p:nvSpPr>
          <p:cNvPr id="152" name="Freeform 4"/>
          <p:cNvSpPr/>
          <p:nvPr/>
        </p:nvSpPr>
        <p:spPr>
          <a:xfrm rot="16200000" flipV="1">
            <a:off x="15177600" y="-1145880"/>
            <a:ext cx="2720520" cy="5228280"/>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53" name="TextBox 5"/>
          <p:cNvSpPr/>
          <p:nvPr/>
        </p:nvSpPr>
        <p:spPr>
          <a:xfrm>
            <a:off x="755640" y="1146240"/>
            <a:ext cx="17196480" cy="705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5553"/>
              </a:lnSpc>
              <a:buNone/>
            </a:pPr>
            <a:r>
              <a:rPr lang="en-US" sz="5240" b="0" strike="noStrike" spc="522">
                <a:solidFill>
                  <a:srgbClr val="FFFFFF"/>
                </a:solidFill>
                <a:latin typeface="League Spartan"/>
                <a:ea typeface="League Spartan"/>
              </a:rPr>
              <a:t>CHALLENGES FACED</a:t>
            </a:r>
            <a:endParaRPr lang="en-IN" sz="5240" b="0" strike="noStrike" spc="-1">
              <a:latin typeface="Arial"/>
            </a:endParaRPr>
          </a:p>
        </p:txBody>
      </p:sp>
      <p:sp>
        <p:nvSpPr>
          <p:cNvPr id="154" name="TextBox 6"/>
          <p:cNvSpPr/>
          <p:nvPr/>
        </p:nvSpPr>
        <p:spPr>
          <a:xfrm>
            <a:off x="703080" y="2611800"/>
            <a:ext cx="17296920" cy="4924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822960" lvl="1" indent="-411480">
              <a:lnSpc>
                <a:spcPct val="150000"/>
              </a:lnSpc>
              <a:buClr>
                <a:srgbClr val="FFFFFF"/>
              </a:buClr>
              <a:buFont typeface="Arial"/>
              <a:buChar char="•"/>
            </a:pPr>
            <a:r>
              <a:rPr lang="en-US" sz="3200" b="0" strike="noStrike" spc="-1">
                <a:solidFill>
                  <a:srgbClr val="FFFFFF"/>
                </a:solidFill>
                <a:latin typeface="Arimo Bold"/>
                <a:ea typeface="Arimo Bold"/>
              </a:rPr>
              <a:t>Ambiguity in client’s requirement</a:t>
            </a:r>
            <a:endParaRPr lang="en-IN" sz="3200" b="0" strike="noStrike" spc="-1">
              <a:latin typeface="Arial"/>
            </a:endParaRPr>
          </a:p>
          <a:p>
            <a:pPr marL="822960" lvl="1" indent="-411480">
              <a:lnSpc>
                <a:spcPct val="150000"/>
              </a:lnSpc>
              <a:buClr>
                <a:srgbClr val="FFFFFF"/>
              </a:buClr>
              <a:buFont typeface="Arial"/>
              <a:buChar char="•"/>
            </a:pPr>
            <a:r>
              <a:rPr lang="en-US" sz="3200" b="0" strike="noStrike" spc="-1">
                <a:solidFill>
                  <a:srgbClr val="FFFFFF"/>
                </a:solidFill>
                <a:latin typeface="Arimo Bold"/>
                <a:ea typeface="Arimo Bold"/>
              </a:rPr>
              <a:t>To accommodate the client’s requirement of having all key content on the main page without compromising design</a:t>
            </a:r>
            <a:endParaRPr lang="en-IN" sz="3200" b="0" strike="noStrike" spc="-1">
              <a:latin typeface="Arial"/>
            </a:endParaRPr>
          </a:p>
          <a:p>
            <a:pPr marL="822960" lvl="1" indent="-411480">
              <a:lnSpc>
                <a:spcPct val="150000"/>
              </a:lnSpc>
              <a:buClr>
                <a:srgbClr val="FFFFFF"/>
              </a:buClr>
              <a:buFont typeface="Arial"/>
              <a:buChar char="•"/>
            </a:pPr>
            <a:r>
              <a:rPr lang="en-US" sz="3200" b="0" strike="noStrike" spc="-1">
                <a:solidFill>
                  <a:srgbClr val="FFFFFF"/>
                </a:solidFill>
                <a:latin typeface="Arimo Bold"/>
                <a:ea typeface="Arimo Bold"/>
              </a:rPr>
              <a:t>Delayed response from the client</a:t>
            </a:r>
            <a:endParaRPr lang="en-IN" sz="3200" b="0" strike="noStrike" spc="-1">
              <a:latin typeface="Arial"/>
            </a:endParaRPr>
          </a:p>
          <a:p>
            <a:pPr marL="822960" lvl="1" indent="-411480">
              <a:lnSpc>
                <a:spcPct val="150000"/>
              </a:lnSpc>
              <a:buClr>
                <a:srgbClr val="FFFFFF"/>
              </a:buClr>
              <a:buFont typeface="Arial"/>
              <a:buChar char="•"/>
            </a:pPr>
            <a:r>
              <a:rPr lang="en-US" sz="3200" b="0" strike="noStrike" spc="-1">
                <a:solidFill>
                  <a:srgbClr val="FFFFFF"/>
                </a:solidFill>
                <a:latin typeface="Arimo Bold"/>
                <a:ea typeface="Arimo Bold"/>
              </a:rPr>
              <a:t>Tracking changes between different versions of documents</a:t>
            </a:r>
            <a:endParaRPr lang="en-IN" sz="3200" b="0" strike="noStrike" spc="-1">
              <a:latin typeface="Arial"/>
            </a:endParaRPr>
          </a:p>
          <a:p>
            <a:pPr marL="822960" lvl="1" indent="-411480">
              <a:lnSpc>
                <a:spcPct val="150000"/>
              </a:lnSpc>
              <a:buClr>
                <a:srgbClr val="FFFFFF"/>
              </a:buClr>
              <a:buFont typeface="Arial"/>
              <a:buChar char="•"/>
            </a:pPr>
            <a:r>
              <a:rPr lang="en-US" sz="3200" b="0" strike="noStrike" spc="-1">
                <a:solidFill>
                  <a:srgbClr val="FFFFFF"/>
                </a:solidFill>
                <a:latin typeface="Arimo Bold"/>
                <a:ea typeface="Arimo Bold"/>
              </a:rPr>
              <a:t>Making the website easily navigable without compromising on the features</a:t>
            </a:r>
            <a:endParaRPr lang="en-IN" sz="3200" b="0" strike="noStrike" spc="-1">
              <a:latin typeface="Arial"/>
            </a:endParaRPr>
          </a:p>
          <a:p>
            <a:pPr>
              <a:lnSpc>
                <a:spcPts val="4269"/>
              </a:lnSpc>
              <a:buNone/>
            </a:pPr>
            <a:endParaRPr lang="en-IN" sz="3809" b="0" strike="noStrike" spc="-1">
              <a:latin typeface="Arial"/>
            </a:endParaRPr>
          </a:p>
        </p:txBody>
      </p:sp>
      <p:sp>
        <p:nvSpPr>
          <p:cNvPr id="155" name="Freeform 7"/>
          <p:cNvSpPr/>
          <p:nvPr/>
        </p:nvSpPr>
        <p:spPr>
          <a:xfrm rot="16200000">
            <a:off x="389880" y="-1362600"/>
            <a:ext cx="2720520" cy="5228280"/>
          </a:xfrm>
          <a:custGeom>
            <a:avLst/>
            <a:gdLst/>
            <a:ahLst/>
            <a:cxnLst/>
            <a:rect l="l" t="t" r="r" b="b"/>
            <a:pathLst>
              <a:path w="2720897" h="5228794">
                <a:moveTo>
                  <a:pt x="0" y="0"/>
                </a:moveTo>
                <a:lnTo>
                  <a:pt x="2720897" y="0"/>
                </a:lnTo>
                <a:lnTo>
                  <a:pt x="2720897" y="5228795"/>
                </a:lnTo>
                <a:lnTo>
                  <a:pt x="0" y="5228795"/>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pic>
        <p:nvPicPr>
          <p:cNvPr id="156" name="Picture 8"/>
          <p:cNvPicPr/>
          <p:nvPr/>
        </p:nvPicPr>
        <p:blipFill>
          <a:blip r:embed="rId4"/>
          <a:stretch/>
        </p:blipFill>
        <p:spPr>
          <a:xfrm>
            <a:off x="0" y="7962840"/>
            <a:ext cx="18363960" cy="3302280"/>
          </a:xfrm>
          <a:prstGeom prst="rect">
            <a:avLst/>
          </a:prstGeom>
          <a:ln w="0">
            <a:noFill/>
          </a:ln>
          <a:effectLst>
            <a:softEdge rad="12708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053371"/>
            </a:gs>
            <a:gs pos="100000">
              <a:srgbClr val="4874B0"/>
            </a:gs>
          </a:gsLst>
          <a:lin ang="13500000"/>
        </a:gradFill>
        <a:effectLst/>
      </p:bgPr>
    </p:bg>
    <p:spTree>
      <p:nvGrpSpPr>
        <p:cNvPr id="1" name=""/>
        <p:cNvGrpSpPr/>
        <p:nvPr/>
      </p:nvGrpSpPr>
      <p:grpSpPr>
        <a:xfrm>
          <a:off x="0" y="0"/>
          <a:ext cx="0" cy="0"/>
          <a:chOff x="0" y="0"/>
          <a:chExt cx="0" cy="0"/>
        </a:xfrm>
      </p:grpSpPr>
      <p:sp>
        <p:nvSpPr>
          <p:cNvPr id="157" name="Freeform 2"/>
          <p:cNvSpPr/>
          <p:nvPr/>
        </p:nvSpPr>
        <p:spPr>
          <a:xfrm rot="16200000" flipV="1">
            <a:off x="15177600" y="-1254240"/>
            <a:ext cx="2720520" cy="5228280"/>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158" name="TextBox 3"/>
          <p:cNvSpPr/>
          <p:nvPr/>
        </p:nvSpPr>
        <p:spPr>
          <a:xfrm>
            <a:off x="1750680" y="2012760"/>
            <a:ext cx="14786640" cy="1099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8654"/>
              </a:lnSpc>
              <a:buNone/>
            </a:pPr>
            <a:r>
              <a:rPr lang="en-US" sz="8160" b="0" strike="noStrike" spc="814">
                <a:solidFill>
                  <a:srgbClr val="FFFFFF"/>
                </a:solidFill>
                <a:latin typeface="League Spartan"/>
                <a:ea typeface="League Spartan"/>
              </a:rPr>
              <a:t>FUTURE DELIVERABLES</a:t>
            </a:r>
            <a:endParaRPr lang="en-IN" sz="8160" b="0" strike="noStrike" spc="-1">
              <a:latin typeface="Arial"/>
            </a:endParaRPr>
          </a:p>
        </p:txBody>
      </p:sp>
      <p:sp>
        <p:nvSpPr>
          <p:cNvPr id="159" name="Freeform 4"/>
          <p:cNvSpPr/>
          <p:nvPr/>
        </p:nvSpPr>
        <p:spPr>
          <a:xfrm rot="16200000">
            <a:off x="363600" y="-1480680"/>
            <a:ext cx="2737080" cy="5264280"/>
          </a:xfrm>
          <a:custGeom>
            <a:avLst/>
            <a:gdLst/>
            <a:ahLst/>
            <a:cxnLst/>
            <a:rect l="l" t="t" r="r" b="b"/>
            <a:pathLst>
              <a:path w="2720897" h="5228794">
                <a:moveTo>
                  <a:pt x="0" y="0"/>
                </a:moveTo>
                <a:lnTo>
                  <a:pt x="2720897" y="0"/>
                </a:lnTo>
                <a:lnTo>
                  <a:pt x="2720897" y="5228794"/>
                </a:lnTo>
                <a:lnTo>
                  <a:pt x="0" y="5228794"/>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grpSp>
        <p:nvGrpSpPr>
          <p:cNvPr id="160" name="Group 5"/>
          <p:cNvGrpSpPr/>
          <p:nvPr/>
        </p:nvGrpSpPr>
        <p:grpSpPr>
          <a:xfrm>
            <a:off x="1383120" y="3712680"/>
            <a:ext cx="4919760" cy="6365160"/>
            <a:chOff x="1383120" y="3712680"/>
            <a:chExt cx="4919760" cy="6365160"/>
          </a:xfrm>
        </p:grpSpPr>
        <p:sp>
          <p:nvSpPr>
            <p:cNvPr id="161" name="Freeform 6"/>
            <p:cNvSpPr/>
            <p:nvPr/>
          </p:nvSpPr>
          <p:spPr>
            <a:xfrm>
              <a:off x="1383120" y="3893400"/>
              <a:ext cx="4919760" cy="6184440"/>
            </a:xfrm>
            <a:custGeom>
              <a:avLst/>
              <a:gdLst/>
              <a:ahLst/>
              <a:cxnLst/>
              <a:rect l="l" t="t" r="r" b="b"/>
              <a:pathLst>
                <a:path w="1295810" h="1628902">
                  <a:moveTo>
                    <a:pt x="0" y="0"/>
                  </a:moveTo>
                  <a:lnTo>
                    <a:pt x="1295810" y="0"/>
                  </a:lnTo>
                  <a:lnTo>
                    <a:pt x="1295810" y="1628902"/>
                  </a:lnTo>
                  <a:lnTo>
                    <a:pt x="0" y="1628902"/>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62" name="TextBox 7"/>
            <p:cNvSpPr/>
            <p:nvPr/>
          </p:nvSpPr>
          <p:spPr>
            <a:xfrm>
              <a:off x="1383120" y="3712680"/>
              <a:ext cx="4919760" cy="6365160"/>
            </a:xfrm>
            <a:prstGeom prst="rect">
              <a:avLst/>
            </a:prstGeom>
            <a:noFill/>
            <a:ln w="0">
              <a:noFill/>
            </a:ln>
          </p:spPr>
          <p:style>
            <a:lnRef idx="0">
              <a:scrgbClr r="0" g="0" b="0"/>
            </a:lnRef>
            <a:fillRef idx="0">
              <a:scrgbClr r="0" g="0" b="0"/>
            </a:fillRef>
            <a:effectRef idx="0">
              <a:scrgbClr r="0" g="0" b="0"/>
            </a:effectRef>
            <a:fontRef idx="minor"/>
          </p:style>
        </p:sp>
      </p:grpSp>
      <p:sp>
        <p:nvSpPr>
          <p:cNvPr id="163" name="TextBox 8"/>
          <p:cNvSpPr/>
          <p:nvPr/>
        </p:nvSpPr>
        <p:spPr>
          <a:xfrm>
            <a:off x="1750680" y="5733360"/>
            <a:ext cx="4075920" cy="495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900"/>
              </a:lnSpc>
              <a:buNone/>
            </a:pPr>
            <a:r>
              <a:rPr lang="en-US" sz="3680" b="0" strike="noStrike" spc="364">
                <a:solidFill>
                  <a:srgbClr val="194A8D"/>
                </a:solidFill>
                <a:latin typeface="League Spartan"/>
                <a:ea typeface="League Spartan"/>
              </a:rPr>
              <a:t>BACKEND</a:t>
            </a:r>
            <a:endParaRPr lang="en-IN" sz="3680" b="0" strike="noStrike" spc="-1">
              <a:latin typeface="Arial"/>
            </a:endParaRPr>
          </a:p>
        </p:txBody>
      </p:sp>
      <p:grpSp>
        <p:nvGrpSpPr>
          <p:cNvPr id="164" name="Group 9"/>
          <p:cNvGrpSpPr/>
          <p:nvPr/>
        </p:nvGrpSpPr>
        <p:grpSpPr>
          <a:xfrm>
            <a:off x="6684120" y="3712680"/>
            <a:ext cx="4919760" cy="6365160"/>
            <a:chOff x="6684120" y="3712680"/>
            <a:chExt cx="4919760" cy="6365160"/>
          </a:xfrm>
        </p:grpSpPr>
        <p:sp>
          <p:nvSpPr>
            <p:cNvPr id="165" name="Freeform 10"/>
            <p:cNvSpPr/>
            <p:nvPr/>
          </p:nvSpPr>
          <p:spPr>
            <a:xfrm>
              <a:off x="6684120" y="3893400"/>
              <a:ext cx="4919760" cy="6184440"/>
            </a:xfrm>
            <a:custGeom>
              <a:avLst/>
              <a:gdLst/>
              <a:ahLst/>
              <a:cxnLst/>
              <a:rect l="l" t="t" r="r" b="b"/>
              <a:pathLst>
                <a:path w="1295810" h="1628902">
                  <a:moveTo>
                    <a:pt x="0" y="0"/>
                  </a:moveTo>
                  <a:lnTo>
                    <a:pt x="1295810" y="0"/>
                  </a:lnTo>
                  <a:lnTo>
                    <a:pt x="1295810" y="1628902"/>
                  </a:lnTo>
                  <a:lnTo>
                    <a:pt x="0" y="1628902"/>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66" name="TextBox 11"/>
            <p:cNvSpPr/>
            <p:nvPr/>
          </p:nvSpPr>
          <p:spPr>
            <a:xfrm>
              <a:off x="6684120" y="3712680"/>
              <a:ext cx="4919760" cy="6365160"/>
            </a:xfrm>
            <a:prstGeom prst="rect">
              <a:avLst/>
            </a:prstGeom>
            <a:noFill/>
            <a:ln w="0">
              <a:noFill/>
            </a:ln>
          </p:spPr>
          <p:style>
            <a:lnRef idx="0">
              <a:scrgbClr r="0" g="0" b="0"/>
            </a:lnRef>
            <a:fillRef idx="0">
              <a:scrgbClr r="0" g="0" b="0"/>
            </a:fillRef>
            <a:effectRef idx="0">
              <a:scrgbClr r="0" g="0" b="0"/>
            </a:effectRef>
            <a:fontRef idx="minor"/>
          </p:style>
        </p:sp>
      </p:grpSp>
      <p:sp>
        <p:nvSpPr>
          <p:cNvPr id="167" name="TextBox 12"/>
          <p:cNvSpPr/>
          <p:nvPr/>
        </p:nvSpPr>
        <p:spPr>
          <a:xfrm>
            <a:off x="7151760" y="5733360"/>
            <a:ext cx="3984480" cy="495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900"/>
              </a:lnSpc>
              <a:buNone/>
            </a:pPr>
            <a:r>
              <a:rPr lang="en-US" sz="3680" b="0" strike="noStrike" spc="364">
                <a:solidFill>
                  <a:srgbClr val="194A8D"/>
                </a:solidFill>
                <a:latin typeface="League Spartan"/>
                <a:ea typeface="League Spartan"/>
              </a:rPr>
              <a:t>TESTING</a:t>
            </a:r>
            <a:endParaRPr lang="en-IN" sz="3680" b="0" strike="noStrike" spc="-1">
              <a:latin typeface="Arial"/>
            </a:endParaRPr>
          </a:p>
        </p:txBody>
      </p:sp>
      <p:grpSp>
        <p:nvGrpSpPr>
          <p:cNvPr id="168" name="Group 13"/>
          <p:cNvGrpSpPr/>
          <p:nvPr/>
        </p:nvGrpSpPr>
        <p:grpSpPr>
          <a:xfrm>
            <a:off x="11985120" y="3712680"/>
            <a:ext cx="4919760" cy="6365160"/>
            <a:chOff x="11985120" y="3712680"/>
            <a:chExt cx="4919760" cy="6365160"/>
          </a:xfrm>
        </p:grpSpPr>
        <p:sp>
          <p:nvSpPr>
            <p:cNvPr id="169" name="Freeform 14"/>
            <p:cNvSpPr/>
            <p:nvPr/>
          </p:nvSpPr>
          <p:spPr>
            <a:xfrm>
              <a:off x="11985120" y="3893400"/>
              <a:ext cx="4919760" cy="6184440"/>
            </a:xfrm>
            <a:custGeom>
              <a:avLst/>
              <a:gdLst/>
              <a:ahLst/>
              <a:cxnLst/>
              <a:rect l="l" t="t" r="r" b="b"/>
              <a:pathLst>
                <a:path w="1295810" h="1628902">
                  <a:moveTo>
                    <a:pt x="0" y="0"/>
                  </a:moveTo>
                  <a:lnTo>
                    <a:pt x="1295810" y="0"/>
                  </a:lnTo>
                  <a:lnTo>
                    <a:pt x="1295810" y="1628902"/>
                  </a:lnTo>
                  <a:lnTo>
                    <a:pt x="0" y="1628902"/>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70" name="TextBox 15"/>
            <p:cNvSpPr/>
            <p:nvPr/>
          </p:nvSpPr>
          <p:spPr>
            <a:xfrm>
              <a:off x="11985120" y="3712680"/>
              <a:ext cx="4919760" cy="6365160"/>
            </a:xfrm>
            <a:prstGeom prst="rect">
              <a:avLst/>
            </a:prstGeom>
            <a:noFill/>
            <a:ln w="0">
              <a:noFill/>
            </a:ln>
          </p:spPr>
          <p:style>
            <a:lnRef idx="0">
              <a:scrgbClr r="0" g="0" b="0"/>
            </a:lnRef>
            <a:fillRef idx="0">
              <a:scrgbClr r="0" g="0" b="0"/>
            </a:fillRef>
            <a:effectRef idx="0">
              <a:scrgbClr r="0" g="0" b="0"/>
            </a:effectRef>
            <a:fontRef idx="minor"/>
          </p:style>
        </p:sp>
      </p:grpSp>
      <p:sp>
        <p:nvSpPr>
          <p:cNvPr id="171" name="TextBox 16"/>
          <p:cNvSpPr/>
          <p:nvPr/>
        </p:nvSpPr>
        <p:spPr>
          <a:xfrm>
            <a:off x="12121920" y="5733360"/>
            <a:ext cx="4919760" cy="495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900"/>
              </a:lnSpc>
              <a:buNone/>
            </a:pPr>
            <a:r>
              <a:rPr lang="en-US" sz="3680" b="0" strike="noStrike" spc="364">
                <a:solidFill>
                  <a:srgbClr val="194A8D"/>
                </a:solidFill>
                <a:latin typeface="League Spartan"/>
                <a:ea typeface="League Spartan"/>
              </a:rPr>
              <a:t>INTEGRATION</a:t>
            </a:r>
            <a:endParaRPr lang="en-IN" sz="3680" b="0" strike="noStrike" spc="-1">
              <a:latin typeface="Arial"/>
            </a:endParaRPr>
          </a:p>
        </p:txBody>
      </p:sp>
      <p:sp>
        <p:nvSpPr>
          <p:cNvPr id="172" name="TextBox 17"/>
          <p:cNvSpPr/>
          <p:nvPr/>
        </p:nvSpPr>
        <p:spPr>
          <a:xfrm>
            <a:off x="1383120" y="6739200"/>
            <a:ext cx="4919760" cy="2164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ct val="150000"/>
              </a:lnSpc>
              <a:buNone/>
            </a:pPr>
            <a:r>
              <a:rPr lang="en-US" sz="2000" b="1" strike="noStrike" spc="-1">
                <a:solidFill>
                  <a:srgbClr val="194A8D"/>
                </a:solidFill>
                <a:latin typeface="arial"/>
                <a:ea typeface="arial"/>
              </a:rPr>
              <a:t>Database management - MongoDB</a:t>
            </a:r>
            <a:endParaRPr lang="en-IN" sz="2000" b="0" strike="noStrike" spc="-1">
              <a:latin typeface="Arial"/>
            </a:endParaRPr>
          </a:p>
          <a:p>
            <a:pPr algn="ctr">
              <a:lnSpc>
                <a:spcPct val="150000"/>
              </a:lnSpc>
              <a:buNone/>
            </a:pPr>
            <a:r>
              <a:rPr lang="en-US" sz="2000" b="1" strike="noStrike" spc="-1">
                <a:solidFill>
                  <a:srgbClr val="194A8D"/>
                </a:solidFill>
                <a:latin typeface="arial"/>
                <a:ea typeface="arial"/>
              </a:rPr>
              <a:t>Version management</a:t>
            </a:r>
            <a:endParaRPr lang="en-IN" sz="2000" b="0" strike="noStrike" spc="-1">
              <a:latin typeface="Arial"/>
            </a:endParaRPr>
          </a:p>
          <a:p>
            <a:pPr algn="ctr">
              <a:lnSpc>
                <a:spcPct val="150000"/>
              </a:lnSpc>
              <a:buNone/>
            </a:pPr>
            <a:r>
              <a:rPr lang="en-US" sz="2000" b="1" strike="noStrike" spc="-1">
                <a:solidFill>
                  <a:srgbClr val="194A8D"/>
                </a:solidFill>
                <a:latin typeface="arial"/>
                <a:ea typeface="arial"/>
              </a:rPr>
              <a:t>Integrates with CAS (Central Authentication Service)</a:t>
            </a:r>
            <a:endParaRPr lang="en-IN" sz="2000" b="0" strike="noStrike" spc="-1">
              <a:latin typeface="Arial"/>
            </a:endParaRPr>
          </a:p>
          <a:p>
            <a:pPr algn="ctr">
              <a:lnSpc>
                <a:spcPts val="2659"/>
              </a:lnSpc>
              <a:buNone/>
            </a:pPr>
            <a:endParaRPr lang="en-IN" sz="1800" b="0" strike="noStrike" spc="-1">
              <a:latin typeface="Arial"/>
            </a:endParaRPr>
          </a:p>
        </p:txBody>
      </p:sp>
      <p:sp>
        <p:nvSpPr>
          <p:cNvPr id="173" name="TextBox 19"/>
          <p:cNvSpPr/>
          <p:nvPr/>
        </p:nvSpPr>
        <p:spPr>
          <a:xfrm>
            <a:off x="12060000" y="6729480"/>
            <a:ext cx="4844880" cy="1084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59"/>
              </a:lnSpc>
              <a:spcBef>
                <a:spcPts val="283"/>
              </a:spcBef>
              <a:spcAft>
                <a:spcPts val="283"/>
              </a:spcAft>
              <a:buNone/>
            </a:pPr>
            <a:r>
              <a:rPr lang="en-US" sz="2000" b="1" strike="noStrike" spc="-1">
                <a:solidFill>
                  <a:srgbClr val="194A8D"/>
                </a:solidFill>
                <a:latin typeface="arial"/>
                <a:ea typeface="arial"/>
              </a:rPr>
              <a:t>Migrate database from MySQL to MongoDB </a:t>
            </a:r>
            <a:endParaRPr lang="en-IN" sz="2000" b="1" strike="noStrike" spc="-1">
              <a:latin typeface="Arial"/>
              <a:ea typeface="Noto Sans CJK SC"/>
            </a:endParaRPr>
          </a:p>
          <a:p>
            <a:pPr algn="ctr">
              <a:lnSpc>
                <a:spcPts val="2659"/>
              </a:lnSpc>
              <a:spcBef>
                <a:spcPts val="283"/>
              </a:spcBef>
              <a:spcAft>
                <a:spcPts val="283"/>
              </a:spcAft>
              <a:buNone/>
            </a:pPr>
            <a:r>
              <a:rPr lang="en-US" sz="2000" b="1" strike="noStrike" spc="-1">
                <a:solidFill>
                  <a:srgbClr val="194A8D"/>
                </a:solidFill>
                <a:latin typeface="arial"/>
                <a:ea typeface="arial"/>
              </a:rPr>
              <a:t>Integrate with IIIT server</a:t>
            </a:r>
            <a:endParaRPr lang="en-IN" sz="2000" b="1" strike="noStrike" spc="-1">
              <a:latin typeface="Arial"/>
              <a:ea typeface="Noto Sans CJK SC"/>
            </a:endParaRPr>
          </a:p>
        </p:txBody>
      </p:sp>
      <p:sp>
        <p:nvSpPr>
          <p:cNvPr id="174" name="TextBox 2"/>
          <p:cNvSpPr/>
          <p:nvPr/>
        </p:nvSpPr>
        <p:spPr>
          <a:xfrm>
            <a:off x="6840000" y="6840000"/>
            <a:ext cx="4443480" cy="1085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59"/>
              </a:lnSpc>
              <a:spcBef>
                <a:spcPts val="283"/>
              </a:spcBef>
              <a:spcAft>
                <a:spcPts val="283"/>
              </a:spcAft>
              <a:buNone/>
            </a:pPr>
            <a:r>
              <a:rPr lang="en-US" sz="2000" b="1" strike="noStrike" spc="-1">
                <a:solidFill>
                  <a:srgbClr val="194A8D"/>
                </a:solidFill>
                <a:latin typeface="arial"/>
                <a:ea typeface="arial"/>
              </a:rPr>
              <a:t>Unit testing for all modules</a:t>
            </a:r>
            <a:endParaRPr lang="en-IN" sz="2000" b="1" strike="noStrike" spc="-1">
              <a:latin typeface="Arial"/>
              <a:ea typeface="Noto Sans CJK SC"/>
            </a:endParaRPr>
          </a:p>
          <a:p>
            <a:pPr algn="ctr">
              <a:lnSpc>
                <a:spcPts val="2659"/>
              </a:lnSpc>
              <a:spcBef>
                <a:spcPts val="283"/>
              </a:spcBef>
              <a:spcAft>
                <a:spcPts val="283"/>
              </a:spcAft>
              <a:buNone/>
            </a:pPr>
            <a:r>
              <a:rPr lang="en-US" sz="2000" b="1" strike="noStrike" spc="-1">
                <a:solidFill>
                  <a:srgbClr val="194A8D"/>
                </a:solidFill>
                <a:latin typeface="arial"/>
                <a:ea typeface="arial"/>
              </a:rPr>
              <a:t>Beta testing with selected end users (Office staff, HR, students, faculty)</a:t>
            </a:r>
            <a:endParaRPr lang="en-IN" sz="2000" b="1" strike="noStrike" spc="-1">
              <a:latin typeface="Arial"/>
              <a:ea typeface="Noto Sans CJK SC"/>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191</TotalTime>
  <Words>658</Words>
  <Application>Microsoft Office PowerPoint</Application>
  <PresentationFormat>Custom</PresentationFormat>
  <Paragraphs>96</Paragraphs>
  <Slides>11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arial</vt:lpstr>
      <vt:lpstr>arial</vt:lpstr>
      <vt:lpstr>Arimo Bold</vt:lpstr>
      <vt:lpstr>Calibri</vt:lpstr>
      <vt:lpstr>Canva Sans Bold</vt:lpstr>
      <vt:lpstr>Inter</vt:lpstr>
      <vt:lpstr>Inter Bold</vt:lpstr>
      <vt:lpstr>League Spartan</vt:lpstr>
      <vt:lpstr>Symbol</vt:lpstr>
      <vt:lpstr>Times New Roman</vt:lpstr>
      <vt:lpstr>Times New Roman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INTRANET</dc:title>
  <dc:subject/>
  <dc:creator/>
  <dc:description/>
  <cp:lastModifiedBy>Nilanjana De</cp:lastModifiedBy>
  <cp:revision>5</cp:revision>
  <dcterms:created xsi:type="dcterms:W3CDTF">2006-08-16T00:00:00Z</dcterms:created>
  <dcterms:modified xsi:type="dcterms:W3CDTF">2025-03-19T05:36:56Z</dcterms:modified>
  <dc:identifier>DAGh9YFFS_c</dc:identifier>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11</vt:i4>
  </property>
</Properties>
</file>